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2" r:id="rId6"/>
    <p:sldId id="296" r:id="rId7"/>
    <p:sldId id="265" r:id="rId8"/>
    <p:sldId id="266" r:id="rId9"/>
    <p:sldId id="268" r:id="rId10"/>
    <p:sldId id="270" r:id="rId11"/>
    <p:sldId id="271" r:id="rId12"/>
    <p:sldId id="272" r:id="rId13"/>
    <p:sldId id="276" r:id="rId14"/>
    <p:sldId id="299" r:id="rId15"/>
    <p:sldId id="300" r:id="rId16"/>
    <p:sldId id="273" r:id="rId17"/>
    <p:sldId id="298" r:id="rId18"/>
    <p:sldId id="277" r:id="rId19"/>
    <p:sldId id="316" r:id="rId20"/>
    <p:sldId id="302" r:id="rId21"/>
    <p:sldId id="280" r:id="rId22"/>
    <p:sldId id="306" r:id="rId23"/>
    <p:sldId id="317" r:id="rId24"/>
    <p:sldId id="282" r:id="rId25"/>
    <p:sldId id="322" r:id="rId26"/>
    <p:sldId id="319" r:id="rId27"/>
    <p:sldId id="328" r:id="rId28"/>
    <p:sldId id="329" r:id="rId29"/>
    <p:sldId id="370" r:id="rId30"/>
    <p:sldId id="321" r:id="rId31"/>
    <p:sldId id="334" r:id="rId32"/>
    <p:sldId id="337" r:id="rId33"/>
    <p:sldId id="338" r:id="rId34"/>
    <p:sldId id="342" r:id="rId35"/>
    <p:sldId id="340" r:id="rId36"/>
    <p:sldId id="341" r:id="rId37"/>
    <p:sldId id="343" r:id="rId38"/>
    <p:sldId id="318" r:id="rId39"/>
    <p:sldId id="346" r:id="rId40"/>
    <p:sldId id="347" r:id="rId41"/>
    <p:sldId id="350" r:id="rId42"/>
    <p:sldId id="352" r:id="rId43"/>
    <p:sldId id="356" r:id="rId44"/>
    <p:sldId id="359" r:id="rId45"/>
    <p:sldId id="291" r:id="rId46"/>
    <p:sldId id="372" r:id="rId47"/>
    <p:sldId id="292" r:id="rId48"/>
    <p:sldId id="373" r:id="rId49"/>
    <p:sldId id="374" r:id="rId50"/>
    <p:sldId id="294" r:id="rId51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53"/>
      <p:bold r:id="rId54"/>
      <p:italic r:id="rId55"/>
      <p:boldItalic r:id="rId56"/>
    </p:embeddedFont>
    <p:embeddedFont>
      <p:font typeface="IBM Plex Serif" panose="02060503050406000203" pitchFamily="18" charset="0"/>
      <p:regular r:id="rId57"/>
      <p:bold r:id="rId58"/>
      <p:italic r:id="rId59"/>
      <p:boldItalic r:id="rId60"/>
    </p:embeddedFont>
    <p:embeddedFont>
      <p:font typeface="IBM Plex Serif SemiBold" panose="02060703050406000203" pitchFamily="18" charset="0"/>
      <p:regular r:id="rId61"/>
      <p:bold r:id="rId62"/>
      <p:italic r:id="rId63"/>
      <p:boldItalic r:id="rId64"/>
    </p:embeddedFont>
    <p:embeddedFont>
      <p:font typeface="Merriweather" panose="00000500000000000000" pitchFamily="2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27ACD5-3B5B-43DE-89B7-F619D7D30535}" v="45" dt="2023-01-24T11:10:31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Leitão" userId="4cc93afe0794efcc" providerId="LiveId" clId="{B827ACD5-3B5B-43DE-89B7-F619D7D30535}"/>
    <pc:docChg chg="undo redo custSel addSld delSld modSld sldOrd">
      <pc:chgData name="Gabriel Leitão" userId="4cc93afe0794efcc" providerId="LiveId" clId="{B827ACD5-3B5B-43DE-89B7-F619D7D30535}" dt="2023-01-24T11:57:34.966" v="226" actId="14100"/>
      <pc:docMkLst>
        <pc:docMk/>
      </pc:docMkLst>
      <pc:sldChg chg="del">
        <pc:chgData name="Gabriel Leitão" userId="4cc93afe0794efcc" providerId="LiveId" clId="{B827ACD5-3B5B-43DE-89B7-F619D7D30535}" dt="2023-01-24T10:29:49.439" v="14" actId="47"/>
        <pc:sldMkLst>
          <pc:docMk/>
          <pc:sldMk cId="0" sldId="263"/>
        </pc:sldMkLst>
      </pc:sldChg>
      <pc:sldChg chg="delSp mod">
        <pc:chgData name="Gabriel Leitão" userId="4cc93afe0794efcc" providerId="LiveId" clId="{B827ACD5-3B5B-43DE-89B7-F619D7D30535}" dt="2023-01-24T10:30:40.495" v="16" actId="478"/>
        <pc:sldMkLst>
          <pc:docMk/>
          <pc:sldMk cId="0" sldId="272"/>
        </pc:sldMkLst>
        <pc:spChg chg="del">
          <ac:chgData name="Gabriel Leitão" userId="4cc93afe0794efcc" providerId="LiveId" clId="{B827ACD5-3B5B-43DE-89B7-F619D7D30535}" dt="2023-01-24T10:30:40.495" v="16" actId="478"/>
          <ac:spMkLst>
            <pc:docMk/>
            <pc:sldMk cId="0" sldId="272"/>
            <ac:spMk id="2" creationId="{126E387B-B7C8-349D-74ED-430A46882B62}"/>
          </ac:spMkLst>
        </pc:spChg>
      </pc:sldChg>
      <pc:sldChg chg="ord">
        <pc:chgData name="Gabriel Leitão" userId="4cc93afe0794efcc" providerId="LiveId" clId="{B827ACD5-3B5B-43DE-89B7-F619D7D30535}" dt="2023-01-24T10:32:00.271" v="22"/>
        <pc:sldMkLst>
          <pc:docMk/>
          <pc:sldMk cId="3892627241" sldId="273"/>
        </pc:sldMkLst>
      </pc:sldChg>
      <pc:sldChg chg="modSp mod">
        <pc:chgData name="Gabriel Leitão" userId="4cc93afe0794efcc" providerId="LiveId" clId="{B827ACD5-3B5B-43DE-89B7-F619D7D30535}" dt="2023-01-24T11:57:34.966" v="226" actId="14100"/>
        <pc:sldMkLst>
          <pc:docMk/>
          <pc:sldMk cId="0" sldId="291"/>
        </pc:sldMkLst>
        <pc:spChg chg="mod">
          <ac:chgData name="Gabriel Leitão" userId="4cc93afe0794efcc" providerId="LiveId" clId="{B827ACD5-3B5B-43DE-89B7-F619D7D30535}" dt="2023-01-24T11:57:34.966" v="226" actId="14100"/>
          <ac:spMkLst>
            <pc:docMk/>
            <pc:sldMk cId="0" sldId="291"/>
            <ac:spMk id="581" creationId="{00000000-0000-0000-0000-000000000000}"/>
          </ac:spMkLst>
        </pc:spChg>
      </pc:sldChg>
      <pc:sldChg chg="modSp mod">
        <pc:chgData name="Gabriel Leitão" userId="4cc93afe0794efcc" providerId="LiveId" clId="{B827ACD5-3B5B-43DE-89B7-F619D7D30535}" dt="2023-01-24T10:29:27.600" v="13" actId="14100"/>
        <pc:sldMkLst>
          <pc:docMk/>
          <pc:sldMk cId="47449197" sldId="296"/>
        </pc:sldMkLst>
        <pc:spChg chg="mod">
          <ac:chgData name="Gabriel Leitão" userId="4cc93afe0794efcc" providerId="LiveId" clId="{B827ACD5-3B5B-43DE-89B7-F619D7D30535}" dt="2023-01-24T10:29:27.600" v="13" actId="14100"/>
          <ac:spMkLst>
            <pc:docMk/>
            <pc:sldMk cId="47449197" sldId="296"/>
            <ac:spMk id="181" creationId="{00000000-0000-0000-0000-000000000000}"/>
          </ac:spMkLst>
        </pc:spChg>
      </pc:sldChg>
      <pc:sldChg chg="del">
        <pc:chgData name="Gabriel Leitão" userId="4cc93afe0794efcc" providerId="LiveId" clId="{B827ACD5-3B5B-43DE-89B7-F619D7D30535}" dt="2023-01-24T10:31:11.260" v="17" actId="47"/>
        <pc:sldMkLst>
          <pc:docMk/>
          <pc:sldMk cId="4195039129" sldId="309"/>
        </pc:sldMkLst>
      </pc:sldChg>
      <pc:sldChg chg="del">
        <pc:chgData name="Gabriel Leitão" userId="4cc93afe0794efcc" providerId="LiveId" clId="{B827ACD5-3B5B-43DE-89B7-F619D7D30535}" dt="2023-01-24T10:31:12.515" v="18" actId="47"/>
        <pc:sldMkLst>
          <pc:docMk/>
          <pc:sldMk cId="2398771424" sldId="310"/>
        </pc:sldMkLst>
      </pc:sldChg>
      <pc:sldChg chg="del">
        <pc:chgData name="Gabriel Leitão" userId="4cc93afe0794efcc" providerId="LiveId" clId="{B827ACD5-3B5B-43DE-89B7-F619D7D30535}" dt="2023-01-24T10:30:35.398" v="15" actId="47"/>
        <pc:sldMkLst>
          <pc:docMk/>
          <pc:sldMk cId="1200830748" sldId="311"/>
        </pc:sldMkLst>
      </pc:sldChg>
      <pc:sldChg chg="ord">
        <pc:chgData name="Gabriel Leitão" userId="4cc93afe0794efcc" providerId="LiveId" clId="{B827ACD5-3B5B-43DE-89B7-F619D7D30535}" dt="2023-01-24T10:32:17.896" v="24"/>
        <pc:sldMkLst>
          <pc:docMk/>
          <pc:sldMk cId="626459024" sldId="316"/>
        </pc:sldMkLst>
      </pc:sldChg>
      <pc:sldChg chg="addSp delSp modSp mod">
        <pc:chgData name="Gabriel Leitão" userId="4cc93afe0794efcc" providerId="LiveId" clId="{B827ACD5-3B5B-43DE-89B7-F619D7D30535}" dt="2023-01-24T10:35:44.006" v="55" actId="1076"/>
        <pc:sldMkLst>
          <pc:docMk/>
          <pc:sldMk cId="3316581577" sldId="319"/>
        </pc:sldMkLst>
        <pc:spChg chg="mod">
          <ac:chgData name="Gabriel Leitão" userId="4cc93afe0794efcc" providerId="LiveId" clId="{B827ACD5-3B5B-43DE-89B7-F619D7D30535}" dt="2023-01-24T10:35:44.006" v="55" actId="1076"/>
          <ac:spMkLst>
            <pc:docMk/>
            <pc:sldMk cId="3316581577" sldId="319"/>
            <ac:spMk id="14" creationId="{B5CDBA52-9BDD-5F6B-79BF-45A699E1AA8B}"/>
          </ac:spMkLst>
        </pc:spChg>
        <pc:spChg chg="del mod">
          <ac:chgData name="Gabriel Leitão" userId="4cc93afe0794efcc" providerId="LiveId" clId="{B827ACD5-3B5B-43DE-89B7-F619D7D30535}" dt="2023-01-24T10:34:32.367" v="44" actId="478"/>
          <ac:spMkLst>
            <pc:docMk/>
            <pc:sldMk cId="3316581577" sldId="319"/>
            <ac:spMk id="15" creationId="{0F2E4381-90C0-5FE3-D5C8-E9170ABB5249}"/>
          </ac:spMkLst>
        </pc:spChg>
        <pc:graphicFrameChg chg="add mod modGraphic">
          <ac:chgData name="Gabriel Leitão" userId="4cc93afe0794efcc" providerId="LiveId" clId="{B827ACD5-3B5B-43DE-89B7-F619D7D30535}" dt="2023-01-24T10:35:40.585" v="54" actId="1076"/>
          <ac:graphicFrameMkLst>
            <pc:docMk/>
            <pc:sldMk cId="3316581577" sldId="319"/>
            <ac:graphicFrameMk id="10" creationId="{AED594DF-B1C6-88FF-A4C9-C5056EDD56F0}"/>
          </ac:graphicFrameMkLst>
        </pc:graphicFrameChg>
        <pc:graphicFrameChg chg="add mod modGraphic">
          <ac:chgData name="Gabriel Leitão" userId="4cc93afe0794efcc" providerId="LiveId" clId="{B827ACD5-3B5B-43DE-89B7-F619D7D30535}" dt="2023-01-24T10:35:40.585" v="54" actId="1076"/>
          <ac:graphicFrameMkLst>
            <pc:docMk/>
            <pc:sldMk cId="3316581577" sldId="319"/>
            <ac:graphicFrameMk id="11" creationId="{0E7AFBEB-5B7A-7E8D-C557-DF588E3A86F0}"/>
          </ac:graphicFrameMkLst>
        </pc:graphicFrameChg>
      </pc:sldChg>
      <pc:sldChg chg="modSp mod">
        <pc:chgData name="Gabriel Leitão" userId="4cc93afe0794efcc" providerId="LiveId" clId="{B827ACD5-3B5B-43DE-89B7-F619D7D30535}" dt="2023-01-24T11:13:02.269" v="202" actId="1076"/>
        <pc:sldMkLst>
          <pc:docMk/>
          <pc:sldMk cId="16438888" sldId="321"/>
        </pc:sldMkLst>
        <pc:spChg chg="mod">
          <ac:chgData name="Gabriel Leitão" userId="4cc93afe0794efcc" providerId="LiveId" clId="{B827ACD5-3B5B-43DE-89B7-F619D7D30535}" dt="2023-01-24T11:13:02.269" v="202" actId="1076"/>
          <ac:spMkLst>
            <pc:docMk/>
            <pc:sldMk cId="16438888" sldId="321"/>
            <ac:spMk id="30" creationId="{EC125CE2-7DF1-6019-9EC0-2270FA336959}"/>
          </ac:spMkLst>
        </pc:spChg>
      </pc:sldChg>
      <pc:sldChg chg="del">
        <pc:chgData name="Gabriel Leitão" userId="4cc93afe0794efcc" providerId="LiveId" clId="{B827ACD5-3B5B-43DE-89B7-F619D7D30535}" dt="2023-01-24T10:35:50.381" v="56" actId="47"/>
        <pc:sldMkLst>
          <pc:docMk/>
          <pc:sldMk cId="3808372175" sldId="326"/>
        </pc:sldMkLst>
      </pc:sldChg>
      <pc:sldChg chg="del">
        <pc:chgData name="Gabriel Leitão" userId="4cc93afe0794efcc" providerId="LiveId" clId="{B827ACD5-3B5B-43DE-89B7-F619D7D30535}" dt="2023-01-24T10:27:49.900" v="0" actId="47"/>
        <pc:sldMkLst>
          <pc:docMk/>
          <pc:sldMk cId="1525311111" sldId="327"/>
        </pc:sldMkLst>
      </pc:sldChg>
      <pc:sldChg chg="addSp delSp modSp mod modAnim">
        <pc:chgData name="Gabriel Leitão" userId="4cc93afe0794efcc" providerId="LiveId" clId="{B827ACD5-3B5B-43DE-89B7-F619D7D30535}" dt="2023-01-24T11:11:29.540" v="180" actId="1035"/>
        <pc:sldMkLst>
          <pc:docMk/>
          <pc:sldMk cId="1133502024" sldId="328"/>
        </pc:sldMkLst>
        <pc:spChg chg="add del mod">
          <ac:chgData name="Gabriel Leitão" userId="4cc93afe0794efcc" providerId="LiveId" clId="{B827ACD5-3B5B-43DE-89B7-F619D7D30535}" dt="2023-01-24T10:36:15.013" v="89" actId="20577"/>
          <ac:spMkLst>
            <pc:docMk/>
            <pc:sldMk cId="1133502024" sldId="328"/>
            <ac:spMk id="548" creationId="{00000000-0000-0000-0000-000000000000}"/>
          </ac:spMkLst>
        </pc:spChg>
        <pc:graphicFrameChg chg="mod modGraphic">
          <ac:chgData name="Gabriel Leitão" userId="4cc93afe0794efcc" providerId="LiveId" clId="{B827ACD5-3B5B-43DE-89B7-F619D7D30535}" dt="2023-01-24T11:11:29.540" v="180" actId="1035"/>
          <ac:graphicFrameMkLst>
            <pc:docMk/>
            <pc:sldMk cId="1133502024" sldId="328"/>
            <ac:graphicFrameMk id="2" creationId="{4C144288-8005-7747-51E8-D4A9337DD9C9}"/>
          </ac:graphicFrameMkLst>
        </pc:graphicFrameChg>
        <pc:graphicFrameChg chg="mod">
          <ac:chgData name="Gabriel Leitão" userId="4cc93afe0794efcc" providerId="LiveId" clId="{B827ACD5-3B5B-43DE-89B7-F619D7D30535}" dt="2023-01-24T10:36:31.152" v="90" actId="1076"/>
          <ac:graphicFrameMkLst>
            <pc:docMk/>
            <pc:sldMk cId="1133502024" sldId="328"/>
            <ac:graphicFrameMk id="13" creationId="{A9E4AF56-A6CC-014D-A87E-423399B93F2F}"/>
          </ac:graphicFrameMkLst>
        </pc:graphicFrameChg>
        <pc:graphicFrameChg chg="mod">
          <ac:chgData name="Gabriel Leitão" userId="4cc93afe0794efcc" providerId="LiveId" clId="{B827ACD5-3B5B-43DE-89B7-F619D7D30535}" dt="2023-01-24T10:36:31.152" v="90" actId="1076"/>
          <ac:graphicFrameMkLst>
            <pc:docMk/>
            <pc:sldMk cId="1133502024" sldId="328"/>
            <ac:graphicFrameMk id="14" creationId="{C3DCCA81-A7D3-932E-F358-CBBAC1F1BF6F}"/>
          </ac:graphicFrameMkLst>
        </pc:graphicFrameChg>
        <pc:graphicFrameChg chg="mod">
          <ac:chgData name="Gabriel Leitão" userId="4cc93afe0794efcc" providerId="LiveId" clId="{B827ACD5-3B5B-43DE-89B7-F619D7D30535}" dt="2023-01-24T10:36:31.152" v="90" actId="1076"/>
          <ac:graphicFrameMkLst>
            <pc:docMk/>
            <pc:sldMk cId="1133502024" sldId="328"/>
            <ac:graphicFrameMk id="15" creationId="{D69EE144-F889-54E6-FA68-13177F52C85C}"/>
          </ac:graphicFrameMkLst>
        </pc:graphicFrameChg>
        <pc:graphicFrameChg chg="mod">
          <ac:chgData name="Gabriel Leitão" userId="4cc93afe0794efcc" providerId="LiveId" clId="{B827ACD5-3B5B-43DE-89B7-F619D7D30535}" dt="2023-01-24T10:36:31.152" v="90" actId="1076"/>
          <ac:graphicFrameMkLst>
            <pc:docMk/>
            <pc:sldMk cId="1133502024" sldId="328"/>
            <ac:graphicFrameMk id="16" creationId="{9EE0B90B-9962-CFDE-0093-F4F6568AF213}"/>
          </ac:graphicFrameMkLst>
        </pc:graphicFrameChg>
      </pc:sldChg>
      <pc:sldChg chg="addSp modSp mod">
        <pc:chgData name="Gabriel Leitão" userId="4cc93afe0794efcc" providerId="LiveId" clId="{B827ACD5-3B5B-43DE-89B7-F619D7D30535}" dt="2023-01-24T11:08:23.474" v="131" actId="1076"/>
        <pc:sldMkLst>
          <pc:docMk/>
          <pc:sldMk cId="4240793166" sldId="329"/>
        </pc:sldMkLst>
        <pc:picChg chg="mod">
          <ac:chgData name="Gabriel Leitão" userId="4cc93afe0794efcc" providerId="LiveId" clId="{B827ACD5-3B5B-43DE-89B7-F619D7D30535}" dt="2023-01-24T11:08:15.660" v="128" actId="1076"/>
          <ac:picMkLst>
            <pc:docMk/>
            <pc:sldMk cId="4240793166" sldId="329"/>
            <ac:picMk id="8" creationId="{9D8391B5-1A51-8A09-B976-AA426801A28F}"/>
          </ac:picMkLst>
        </pc:picChg>
        <pc:picChg chg="add mod">
          <ac:chgData name="Gabriel Leitão" userId="4cc93afe0794efcc" providerId="LiveId" clId="{B827ACD5-3B5B-43DE-89B7-F619D7D30535}" dt="2023-01-24T11:08:23.474" v="131" actId="1076"/>
          <ac:picMkLst>
            <pc:docMk/>
            <pc:sldMk cId="4240793166" sldId="329"/>
            <ac:picMk id="10" creationId="{56169204-EC58-2249-5A8D-D71082303F58}"/>
          </ac:picMkLst>
        </pc:picChg>
      </pc:sldChg>
      <pc:sldChg chg="del">
        <pc:chgData name="Gabriel Leitão" userId="4cc93afe0794efcc" providerId="LiveId" clId="{B827ACD5-3B5B-43DE-89B7-F619D7D30535}" dt="2023-01-24T10:35:54.143" v="57" actId="47"/>
        <pc:sldMkLst>
          <pc:docMk/>
          <pc:sldMk cId="3098310564" sldId="330"/>
        </pc:sldMkLst>
      </pc:sldChg>
      <pc:sldChg chg="delSp del mod">
        <pc:chgData name="Gabriel Leitão" userId="4cc93afe0794efcc" providerId="LiveId" clId="{B827ACD5-3B5B-43DE-89B7-F619D7D30535}" dt="2023-01-24T11:10:41.334" v="173" actId="47"/>
        <pc:sldMkLst>
          <pc:docMk/>
          <pc:sldMk cId="704510428" sldId="331"/>
        </pc:sldMkLst>
        <pc:picChg chg="del">
          <ac:chgData name="Gabriel Leitão" userId="4cc93afe0794efcc" providerId="LiveId" clId="{B827ACD5-3B5B-43DE-89B7-F619D7D30535}" dt="2023-01-24T11:09:59.638" v="158" actId="21"/>
          <ac:picMkLst>
            <pc:docMk/>
            <pc:sldMk cId="704510428" sldId="331"/>
            <ac:picMk id="5" creationId="{69724445-368E-923F-9171-28EF3B1BD00D}"/>
          </ac:picMkLst>
        </pc:picChg>
        <pc:picChg chg="del">
          <ac:chgData name="Gabriel Leitão" userId="4cc93afe0794efcc" providerId="LiveId" clId="{B827ACD5-3B5B-43DE-89B7-F619D7D30535}" dt="2023-01-24T11:09:59.638" v="158" actId="21"/>
          <ac:picMkLst>
            <pc:docMk/>
            <pc:sldMk cId="704510428" sldId="331"/>
            <ac:picMk id="7" creationId="{4E494641-08B0-2365-7C84-E69473286C90}"/>
          </ac:picMkLst>
        </pc:picChg>
      </pc:sldChg>
      <pc:sldChg chg="delSp del mod">
        <pc:chgData name="Gabriel Leitão" userId="4cc93afe0794efcc" providerId="LiveId" clId="{B827ACD5-3B5B-43DE-89B7-F619D7D30535}" dt="2023-01-24T11:10:45.131" v="174" actId="47"/>
        <pc:sldMkLst>
          <pc:docMk/>
          <pc:sldMk cId="2761045989" sldId="333"/>
        </pc:sldMkLst>
        <pc:picChg chg="del">
          <ac:chgData name="Gabriel Leitão" userId="4cc93afe0794efcc" providerId="LiveId" clId="{B827ACD5-3B5B-43DE-89B7-F619D7D30535}" dt="2023-01-24T11:10:29.605" v="167" actId="21"/>
          <ac:picMkLst>
            <pc:docMk/>
            <pc:sldMk cId="2761045989" sldId="333"/>
            <ac:picMk id="4" creationId="{B89BF752-5EA9-013E-0D1C-2B3029B0EE84}"/>
          </ac:picMkLst>
        </pc:picChg>
      </pc:sldChg>
      <pc:sldChg chg="modAnim">
        <pc:chgData name="Gabriel Leitão" userId="4cc93afe0794efcc" providerId="LiveId" clId="{B827ACD5-3B5B-43DE-89B7-F619D7D30535}" dt="2023-01-24T10:55:51.811" v="91"/>
        <pc:sldMkLst>
          <pc:docMk/>
          <pc:sldMk cId="2728627300" sldId="334"/>
        </pc:sldMkLst>
      </pc:sldChg>
      <pc:sldChg chg="modAnim">
        <pc:chgData name="Gabriel Leitão" userId="4cc93afe0794efcc" providerId="LiveId" clId="{B827ACD5-3B5B-43DE-89B7-F619D7D30535}" dt="2023-01-24T10:55:56.155" v="92"/>
        <pc:sldMkLst>
          <pc:docMk/>
          <pc:sldMk cId="424187560" sldId="337"/>
        </pc:sldMkLst>
      </pc:sldChg>
      <pc:sldChg chg="modAnim">
        <pc:chgData name="Gabriel Leitão" userId="4cc93afe0794efcc" providerId="LiveId" clId="{B827ACD5-3B5B-43DE-89B7-F619D7D30535}" dt="2023-01-24T10:55:59.625" v="93"/>
        <pc:sldMkLst>
          <pc:docMk/>
          <pc:sldMk cId="1805261287" sldId="338"/>
        </pc:sldMkLst>
      </pc:sldChg>
      <pc:sldChg chg="add del">
        <pc:chgData name="Gabriel Leitão" userId="4cc93afe0794efcc" providerId="LiveId" clId="{B827ACD5-3B5B-43DE-89B7-F619D7D30535}" dt="2023-01-24T10:59:55.230" v="103" actId="47"/>
        <pc:sldMkLst>
          <pc:docMk/>
          <pc:sldMk cId="609105547" sldId="344"/>
        </pc:sldMkLst>
      </pc:sldChg>
      <pc:sldChg chg="addSp delSp del mod">
        <pc:chgData name="Gabriel Leitão" userId="4cc93afe0794efcc" providerId="LiveId" clId="{B827ACD5-3B5B-43DE-89B7-F619D7D30535}" dt="2023-01-24T11:05:30.985" v="127" actId="47"/>
        <pc:sldMkLst>
          <pc:docMk/>
          <pc:sldMk cId="3545883745" sldId="345"/>
        </pc:sldMkLst>
        <pc:spChg chg="del">
          <ac:chgData name="Gabriel Leitão" userId="4cc93afe0794efcc" providerId="LiveId" clId="{B827ACD5-3B5B-43DE-89B7-F619D7D30535}" dt="2023-01-24T11:05:17.811" v="123" actId="21"/>
          <ac:spMkLst>
            <pc:docMk/>
            <pc:sldMk cId="3545883745" sldId="345"/>
            <ac:spMk id="12" creationId="{6F54A913-DF75-B6F3-6066-F29631433B32}"/>
          </ac:spMkLst>
        </pc:spChg>
        <pc:spChg chg="del">
          <ac:chgData name="Gabriel Leitão" userId="4cc93afe0794efcc" providerId="LiveId" clId="{B827ACD5-3B5B-43DE-89B7-F619D7D30535}" dt="2023-01-24T11:04:59.566" v="115" actId="478"/>
          <ac:spMkLst>
            <pc:docMk/>
            <pc:sldMk cId="3545883745" sldId="345"/>
            <ac:spMk id="17" creationId="{64CBDC9C-365A-C74A-2923-9BE39D47D6A5}"/>
          </ac:spMkLst>
        </pc:spChg>
        <pc:grpChg chg="del">
          <ac:chgData name="Gabriel Leitão" userId="4cc93afe0794efcc" providerId="LiveId" clId="{B827ACD5-3B5B-43DE-89B7-F619D7D30535}" dt="2023-01-24T11:04:59.566" v="115" actId="478"/>
          <ac:grpSpMkLst>
            <pc:docMk/>
            <pc:sldMk cId="3545883745" sldId="345"/>
            <ac:grpSpMk id="2" creationId="{FEA348F5-A7B5-8798-8E1F-0BFB88DAE761}"/>
          </ac:grpSpMkLst>
        </pc:grpChg>
        <pc:grpChg chg="add del">
          <ac:chgData name="Gabriel Leitão" userId="4cc93afe0794efcc" providerId="LiveId" clId="{B827ACD5-3B5B-43DE-89B7-F619D7D30535}" dt="2023-01-24T11:05:17.811" v="123" actId="21"/>
          <ac:grpSpMkLst>
            <pc:docMk/>
            <pc:sldMk cId="3545883745" sldId="345"/>
            <ac:grpSpMk id="4" creationId="{8F0579F7-68FC-CE38-686B-D9A8DEC5BC8C}"/>
          </ac:grpSpMkLst>
        </pc:grpChg>
      </pc:sldChg>
      <pc:sldChg chg="modAnim">
        <pc:chgData name="Gabriel Leitão" userId="4cc93afe0794efcc" providerId="LiveId" clId="{B827ACD5-3B5B-43DE-89B7-F619D7D30535}" dt="2023-01-24T11:03:55.433" v="113"/>
        <pc:sldMkLst>
          <pc:docMk/>
          <pc:sldMk cId="3510220411" sldId="347"/>
        </pc:sldMkLst>
      </pc:sldChg>
      <pc:sldChg chg="del">
        <pc:chgData name="Gabriel Leitão" userId="4cc93afe0794efcc" providerId="LiveId" clId="{B827ACD5-3B5B-43DE-89B7-F619D7D30535}" dt="2023-01-24T11:03:19.936" v="112" actId="47"/>
        <pc:sldMkLst>
          <pc:docMk/>
          <pc:sldMk cId="4094724175" sldId="348"/>
        </pc:sldMkLst>
      </pc:sldChg>
      <pc:sldChg chg="del">
        <pc:chgData name="Gabriel Leitão" userId="4cc93afe0794efcc" providerId="LiveId" clId="{B827ACD5-3B5B-43DE-89B7-F619D7D30535}" dt="2023-01-24T11:02:33.247" v="111" actId="47"/>
        <pc:sldMkLst>
          <pc:docMk/>
          <pc:sldMk cId="362996889" sldId="349"/>
        </pc:sldMkLst>
      </pc:sldChg>
      <pc:sldChg chg="addSp delSp modSp mod addAnim delAnim">
        <pc:chgData name="Gabriel Leitão" userId="4cc93afe0794efcc" providerId="LiveId" clId="{B827ACD5-3B5B-43DE-89B7-F619D7D30535}" dt="2023-01-24T10:59:53.132" v="100" actId="1036"/>
        <pc:sldMkLst>
          <pc:docMk/>
          <pc:sldMk cId="3226196528" sldId="350"/>
        </pc:sldMkLst>
        <pc:cxnChg chg="add del mod">
          <ac:chgData name="Gabriel Leitão" userId="4cc93afe0794efcc" providerId="LiveId" clId="{B827ACD5-3B5B-43DE-89B7-F619D7D30535}" dt="2023-01-24T10:59:53.132" v="100" actId="1036"/>
          <ac:cxnSpMkLst>
            <pc:docMk/>
            <pc:sldMk cId="3226196528" sldId="350"/>
            <ac:cxnSpMk id="22" creationId="{822101A8-FE22-6B37-BDD6-BEE6EE21D943}"/>
          </ac:cxnSpMkLst>
        </pc:cxnChg>
      </pc:sldChg>
      <pc:sldChg chg="del">
        <pc:chgData name="Gabriel Leitão" userId="4cc93afe0794efcc" providerId="LiveId" clId="{B827ACD5-3B5B-43DE-89B7-F619D7D30535}" dt="2023-01-24T11:00:10.544" v="104" actId="47"/>
        <pc:sldMkLst>
          <pc:docMk/>
          <pc:sldMk cId="3583670153" sldId="351"/>
        </pc:sldMkLst>
      </pc:sldChg>
      <pc:sldChg chg="del">
        <pc:chgData name="Gabriel Leitão" userId="4cc93afe0794efcc" providerId="LiveId" clId="{B827ACD5-3B5B-43DE-89B7-F619D7D30535}" dt="2023-01-24T11:01:12.666" v="105" actId="47"/>
        <pc:sldMkLst>
          <pc:docMk/>
          <pc:sldMk cId="2519625367" sldId="353"/>
        </pc:sldMkLst>
      </pc:sldChg>
      <pc:sldChg chg="del">
        <pc:chgData name="Gabriel Leitão" userId="4cc93afe0794efcc" providerId="LiveId" clId="{B827ACD5-3B5B-43DE-89B7-F619D7D30535}" dt="2023-01-24T11:01:15.227" v="106" actId="47"/>
        <pc:sldMkLst>
          <pc:docMk/>
          <pc:sldMk cId="894693202" sldId="354"/>
        </pc:sldMkLst>
      </pc:sldChg>
      <pc:sldChg chg="del">
        <pc:chgData name="Gabriel Leitão" userId="4cc93afe0794efcc" providerId="LiveId" clId="{B827ACD5-3B5B-43DE-89B7-F619D7D30535}" dt="2023-01-24T11:01:15.908" v="107" actId="47"/>
        <pc:sldMkLst>
          <pc:docMk/>
          <pc:sldMk cId="4137763231" sldId="355"/>
        </pc:sldMkLst>
      </pc:sldChg>
      <pc:sldChg chg="addSp delSp modSp mod">
        <pc:chgData name="Gabriel Leitão" userId="4cc93afe0794efcc" providerId="LiveId" clId="{B827ACD5-3B5B-43DE-89B7-F619D7D30535}" dt="2023-01-24T11:05:28.880" v="126" actId="1076"/>
        <pc:sldMkLst>
          <pc:docMk/>
          <pc:sldMk cId="4097223281" sldId="356"/>
        </pc:sldMkLst>
        <pc:spChg chg="add mod">
          <ac:chgData name="Gabriel Leitão" userId="4cc93afe0794efcc" providerId="LiveId" clId="{B827ACD5-3B5B-43DE-89B7-F619D7D30535}" dt="2023-01-24T11:05:28.880" v="126" actId="1076"/>
          <ac:spMkLst>
            <pc:docMk/>
            <pc:sldMk cId="4097223281" sldId="356"/>
            <ac:spMk id="16" creationId="{0D6F7038-141C-CAAC-8B69-666280CE350D}"/>
          </ac:spMkLst>
        </pc:spChg>
        <pc:spChg chg="mod">
          <ac:chgData name="Gabriel Leitão" userId="4cc93afe0794efcc" providerId="LiveId" clId="{B827ACD5-3B5B-43DE-89B7-F619D7D30535}" dt="2023-01-24T11:05:05.300" v="116" actId="1076"/>
          <ac:spMkLst>
            <pc:docMk/>
            <pc:sldMk cId="4097223281" sldId="356"/>
            <ac:spMk id="18" creationId="{A98E8D91-D9B7-E7E6-662B-A86A75DA5CF5}"/>
          </ac:spMkLst>
        </pc:spChg>
        <pc:grpChg chg="add del mod">
          <ac:chgData name="Gabriel Leitão" userId="4cc93afe0794efcc" providerId="LiveId" clId="{B827ACD5-3B5B-43DE-89B7-F619D7D30535}" dt="2023-01-24T11:05:13.510" v="121"/>
          <ac:grpSpMkLst>
            <pc:docMk/>
            <pc:sldMk cId="4097223281" sldId="356"/>
            <ac:grpSpMk id="10" creationId="{CDF48FF4-3905-CADF-E662-03DE2045C7E0}"/>
          </ac:grpSpMkLst>
        </pc:grpChg>
        <pc:grpChg chg="add mod">
          <ac:chgData name="Gabriel Leitão" userId="4cc93afe0794efcc" providerId="LiveId" clId="{B827ACD5-3B5B-43DE-89B7-F619D7D30535}" dt="2023-01-24T11:05:28.880" v="126" actId="1076"/>
          <ac:grpSpMkLst>
            <pc:docMk/>
            <pc:sldMk cId="4097223281" sldId="356"/>
            <ac:grpSpMk id="13" creationId="{2906380F-C8ED-A82B-6AD1-470417C939F6}"/>
          </ac:grpSpMkLst>
        </pc:grpChg>
        <pc:picChg chg="mod modCrop">
          <ac:chgData name="Gabriel Leitão" userId="4cc93afe0794efcc" providerId="LiveId" clId="{B827ACD5-3B5B-43DE-89B7-F619D7D30535}" dt="2023-01-24T11:05:05.300" v="116" actId="1076"/>
          <ac:picMkLst>
            <pc:docMk/>
            <pc:sldMk cId="4097223281" sldId="356"/>
            <ac:picMk id="3" creationId="{ADE1946B-CEF0-297C-C35D-A90C9149586F}"/>
          </ac:picMkLst>
        </pc:picChg>
        <pc:picChg chg="mod">
          <ac:chgData name="Gabriel Leitão" userId="4cc93afe0794efcc" providerId="LiveId" clId="{B827ACD5-3B5B-43DE-89B7-F619D7D30535}" dt="2023-01-24T11:05:09.456" v="118"/>
          <ac:picMkLst>
            <pc:docMk/>
            <pc:sldMk cId="4097223281" sldId="356"/>
            <ac:picMk id="11" creationId="{112FB576-7118-F3A9-DE96-C18D33B9F6CC}"/>
          </ac:picMkLst>
        </pc:picChg>
        <pc:picChg chg="mod">
          <ac:chgData name="Gabriel Leitão" userId="4cc93afe0794efcc" providerId="LiveId" clId="{B827ACD5-3B5B-43DE-89B7-F619D7D30535}" dt="2023-01-24T11:05:09.456" v="118"/>
          <ac:picMkLst>
            <pc:docMk/>
            <pc:sldMk cId="4097223281" sldId="356"/>
            <ac:picMk id="12" creationId="{80090433-00F3-17A7-2E35-BD14D7790A91}"/>
          </ac:picMkLst>
        </pc:picChg>
        <pc:picChg chg="mod">
          <ac:chgData name="Gabriel Leitão" userId="4cc93afe0794efcc" providerId="LiveId" clId="{B827ACD5-3B5B-43DE-89B7-F619D7D30535}" dt="2023-01-24T11:05:19.226" v="124"/>
          <ac:picMkLst>
            <pc:docMk/>
            <pc:sldMk cId="4097223281" sldId="356"/>
            <ac:picMk id="14" creationId="{9DDF4BDC-C93D-FC0D-7C26-8A036AEF0063}"/>
          </ac:picMkLst>
        </pc:picChg>
        <pc:picChg chg="mod">
          <ac:chgData name="Gabriel Leitão" userId="4cc93afe0794efcc" providerId="LiveId" clId="{B827ACD5-3B5B-43DE-89B7-F619D7D30535}" dt="2023-01-24T11:05:19.226" v="124"/>
          <ac:picMkLst>
            <pc:docMk/>
            <pc:sldMk cId="4097223281" sldId="356"/>
            <ac:picMk id="15" creationId="{8D298512-7FE6-E21B-6448-4A5A4BE18E3A}"/>
          </ac:picMkLst>
        </pc:picChg>
      </pc:sldChg>
      <pc:sldChg chg="del">
        <pc:chgData name="Gabriel Leitão" userId="4cc93afe0794efcc" providerId="LiveId" clId="{B827ACD5-3B5B-43DE-89B7-F619D7D30535}" dt="2023-01-24T11:01:26.616" v="108" actId="47"/>
        <pc:sldMkLst>
          <pc:docMk/>
          <pc:sldMk cId="1528514509" sldId="362"/>
        </pc:sldMkLst>
      </pc:sldChg>
      <pc:sldChg chg="del">
        <pc:chgData name="Gabriel Leitão" userId="4cc93afe0794efcc" providerId="LiveId" clId="{B827ACD5-3B5B-43DE-89B7-F619D7D30535}" dt="2023-01-24T11:01:39.066" v="110" actId="47"/>
        <pc:sldMkLst>
          <pc:docMk/>
          <pc:sldMk cId="4289403345" sldId="363"/>
        </pc:sldMkLst>
      </pc:sldChg>
      <pc:sldChg chg="del">
        <pc:chgData name="Gabriel Leitão" userId="4cc93afe0794efcc" providerId="LiveId" clId="{B827ACD5-3B5B-43DE-89B7-F619D7D30535}" dt="2023-01-24T11:01:29.197" v="109" actId="47"/>
        <pc:sldMkLst>
          <pc:docMk/>
          <pc:sldMk cId="1559770327" sldId="364"/>
        </pc:sldMkLst>
      </pc:sldChg>
      <pc:sldChg chg="delSp del mod">
        <pc:chgData name="Gabriel Leitão" userId="4cc93afe0794efcc" providerId="LiveId" clId="{B827ACD5-3B5B-43DE-89B7-F619D7D30535}" dt="2023-01-24T11:08:30.039" v="132" actId="47"/>
        <pc:sldMkLst>
          <pc:docMk/>
          <pc:sldMk cId="1164920664" sldId="369"/>
        </pc:sldMkLst>
        <pc:picChg chg="del">
          <ac:chgData name="Gabriel Leitão" userId="4cc93afe0794efcc" providerId="LiveId" clId="{B827ACD5-3B5B-43DE-89B7-F619D7D30535}" dt="2023-01-24T11:08:17.398" v="129" actId="21"/>
          <ac:picMkLst>
            <pc:docMk/>
            <pc:sldMk cId="1164920664" sldId="369"/>
            <ac:picMk id="3" creationId="{89ABDE3C-9CB2-56DD-E760-9217D71BF103}"/>
          </ac:picMkLst>
        </pc:picChg>
      </pc:sldChg>
      <pc:sldChg chg="addSp modSp mod">
        <pc:chgData name="Gabriel Leitão" userId="4cc93afe0794efcc" providerId="LiveId" clId="{B827ACD5-3B5B-43DE-89B7-F619D7D30535}" dt="2023-01-24T11:10:39.261" v="172" actId="1038"/>
        <pc:sldMkLst>
          <pc:docMk/>
          <pc:sldMk cId="772208708" sldId="370"/>
        </pc:sldMkLst>
        <pc:picChg chg="mod">
          <ac:chgData name="Gabriel Leitão" userId="4cc93afe0794efcc" providerId="LiveId" clId="{B827ACD5-3B5B-43DE-89B7-F619D7D30535}" dt="2023-01-24T11:10:17.881" v="163" actId="1076"/>
          <ac:picMkLst>
            <pc:docMk/>
            <pc:sldMk cId="772208708" sldId="370"/>
            <ac:picMk id="8" creationId="{A43FC1D7-64D4-072F-0384-630C93F6B543}"/>
          </ac:picMkLst>
        </pc:picChg>
        <pc:picChg chg="mod">
          <ac:chgData name="Gabriel Leitão" userId="4cc93afe0794efcc" providerId="LiveId" clId="{B827ACD5-3B5B-43DE-89B7-F619D7D30535}" dt="2023-01-24T11:10:16.035" v="162" actId="1076"/>
          <ac:picMkLst>
            <pc:docMk/>
            <pc:sldMk cId="772208708" sldId="370"/>
            <ac:picMk id="10" creationId="{0EFFE295-8FE4-5AB2-E896-6B9585F88C7F}"/>
          </ac:picMkLst>
        </pc:picChg>
        <pc:picChg chg="add mod">
          <ac:chgData name="Gabriel Leitão" userId="4cc93afe0794efcc" providerId="LiveId" clId="{B827ACD5-3B5B-43DE-89B7-F619D7D30535}" dt="2023-01-24T11:10:39.261" v="172" actId="1038"/>
          <ac:picMkLst>
            <pc:docMk/>
            <pc:sldMk cId="772208708" sldId="370"/>
            <ac:picMk id="11" creationId="{C0F1F6D0-9E00-F61F-D7E9-89ACB45AADAF}"/>
          </ac:picMkLst>
        </pc:picChg>
        <pc:picChg chg="add mod">
          <ac:chgData name="Gabriel Leitão" userId="4cc93afe0794efcc" providerId="LiveId" clId="{B827ACD5-3B5B-43DE-89B7-F619D7D30535}" dt="2023-01-24T11:10:20.139" v="164" actId="1076"/>
          <ac:picMkLst>
            <pc:docMk/>
            <pc:sldMk cId="772208708" sldId="370"/>
            <ac:picMk id="12" creationId="{A6E38C82-CFC1-B084-C56C-9BCE35E57A8A}"/>
          </ac:picMkLst>
        </pc:picChg>
        <pc:picChg chg="add mod">
          <ac:chgData name="Gabriel Leitão" userId="4cc93afe0794efcc" providerId="LiveId" clId="{B827ACD5-3B5B-43DE-89B7-F619D7D30535}" dt="2023-01-24T11:10:36.776" v="169" actId="1076"/>
          <ac:picMkLst>
            <pc:docMk/>
            <pc:sldMk cId="772208708" sldId="370"/>
            <ac:picMk id="13" creationId="{D7576013-B18B-08A3-B43D-84E2E749D22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3d65196b0_0_1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3d65196b0_0_1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3d65196b0_0_1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3d65196b0_0_1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3d65196b0_0_1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3d65196b0_0_1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687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162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947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256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15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23cc577d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23cc577d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312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106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371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3d65196b0_0_1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3d65196b0_0_1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6026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4841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67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799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728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23cc577d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23cc577d9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3226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4726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5703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2465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26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7610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1476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235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0047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330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3d65196b0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3d65196b0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0740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69849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9645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50785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03739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63d65196b0_0_2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63d65196b0_0_2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4098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6886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746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40292899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40292899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d65196b0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d65196b0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975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3d65196b0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3d65196b0_0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3d65196b0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3d65196b0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3d65196b0_0_1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3d65196b0_0_1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13425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4813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787200" y="4101500"/>
            <a:ext cx="7569600" cy="3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 rot="10800000">
            <a:off x="7539006" y="393650"/>
            <a:ext cx="1211400" cy="1211400"/>
          </a:xfrm>
          <a:prstGeom prst="rtTriangle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/>
          <p:nvPr/>
        </p:nvSpPr>
        <p:spPr>
          <a:xfrm flipH="1">
            <a:off x="0" y="0"/>
            <a:ext cx="9144000" cy="5143500"/>
          </a:xfrm>
          <a:prstGeom prst="frame">
            <a:avLst>
              <a:gd name="adj1" fmla="val 7684"/>
            </a:avLst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39.png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1244400" y="1886275"/>
            <a:ext cx="6718200" cy="13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Um Método baseado em Objetos Tangíveis para Acompanhamento da Aprendizagem</a:t>
            </a:r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787200" y="4096700"/>
            <a:ext cx="6718200" cy="48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IBM Plex Serif"/>
                <a:ea typeface="IBM Plex Serif"/>
                <a:cs typeface="IBM Plex Serif"/>
                <a:sym typeface="IBM Plex Serif"/>
              </a:rPr>
              <a:t>Doutorando:</a:t>
            </a:r>
            <a:r>
              <a:rPr lang="en" sz="1400" dirty="0"/>
              <a:t> Gabriel de Souza Leitão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IBM Plex Serif"/>
                <a:ea typeface="IBM Plex Serif"/>
                <a:cs typeface="IBM Plex Serif"/>
                <a:sym typeface="IBM Plex Serif"/>
              </a:rPr>
              <a:t>Orientador:</a:t>
            </a:r>
            <a:r>
              <a:rPr lang="en" sz="1400" dirty="0"/>
              <a:t> Raimundo da Silva Barreto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 Proposto</a:t>
            </a:r>
            <a:endParaRPr/>
          </a:p>
        </p:txBody>
      </p:sp>
      <p:sp>
        <p:nvSpPr>
          <p:cNvPr id="302" name="Google Shape;302;p26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Plataforma Tangível</a:t>
            </a:r>
            <a:endParaRPr dirty="0"/>
          </a:p>
        </p:txBody>
      </p:sp>
      <p:grpSp>
        <p:nvGrpSpPr>
          <p:cNvPr id="303" name="Google Shape;303;p26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304" name="Google Shape;304;p2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26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 idx="4294967295"/>
          </p:nvPr>
        </p:nvSpPr>
        <p:spPr>
          <a:xfrm>
            <a:off x="586744" y="538921"/>
            <a:ext cx="4754100" cy="4915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5" name="Google Shape;315;p2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11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16" name="Google Shape;316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1335200" y="1377281"/>
            <a:ext cx="6196948" cy="31387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27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18" name="Google Shape;318;p2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Método Proposto - Compositor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7" name="Google Shape;327;p2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12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975" y="1538975"/>
            <a:ext cx="5645449" cy="273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28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30" name="Google Shape;330;p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F766DB77-20E2-4E8B-ACB0-1E43B5A2555D}"/>
              </a:ext>
            </a:extLst>
          </p:cNvPr>
          <p:cNvSpPr/>
          <p:nvPr/>
        </p:nvSpPr>
        <p:spPr>
          <a:xfrm>
            <a:off x="5657045" y="3867655"/>
            <a:ext cx="797543" cy="1772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tx1"/>
                </a:solidFill>
                <a:latin typeface="IBM Plex Sans" panose="020B0503050203000203" pitchFamily="34" charset="0"/>
              </a:rPr>
              <a:t>Tangível</a:t>
            </a:r>
            <a:endParaRPr lang="pt-BR" sz="5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929367" y="523333"/>
            <a:ext cx="613908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Objeto T</a:t>
            </a:r>
            <a:r>
              <a:rPr lang="pt-BR" dirty="0">
                <a:solidFill>
                  <a:schemeClr val="dk1"/>
                </a:solidFill>
              </a:rPr>
              <a:t>a</a:t>
            </a:r>
            <a:r>
              <a:rPr lang="en" dirty="0">
                <a:solidFill>
                  <a:schemeClr val="dk1"/>
                </a:solidFill>
              </a:rPr>
              <a:t>ngível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13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m 9" descr="Diagrama">
            <a:extLst>
              <a:ext uri="{FF2B5EF4-FFF2-40B4-BE49-F238E27FC236}">
                <a16:creationId xmlns:a16="http://schemas.microsoft.com/office/drawing/2014/main" id="{2A3EF70B-4E87-A416-D426-830041D3A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300" y="1110343"/>
            <a:ext cx="5271778" cy="34797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595048" y="562305"/>
            <a:ext cx="764166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Modelo BPMN – Criação de Objeto T</a:t>
            </a:r>
            <a:r>
              <a:rPr lang="pt-BR" sz="2600" dirty="0">
                <a:solidFill>
                  <a:schemeClr val="dk1"/>
                </a:solidFill>
              </a:rPr>
              <a:t>a</a:t>
            </a:r>
            <a:r>
              <a:rPr lang="en" sz="2600" dirty="0">
                <a:solidFill>
                  <a:schemeClr val="dk1"/>
                </a:solidFill>
              </a:rPr>
              <a:t>ngível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14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 descr="Diagrama, Esquemático&#10;&#10;Descrição gerada automaticamente">
            <a:extLst>
              <a:ext uri="{FF2B5EF4-FFF2-40B4-BE49-F238E27FC236}">
                <a16:creationId xmlns:a16="http://schemas.microsoft.com/office/drawing/2014/main" id="{103BDEA3-9DB1-1AA6-E918-2B1BEDFED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98" b="4233"/>
          <a:stretch/>
        </p:blipFill>
        <p:spPr>
          <a:xfrm>
            <a:off x="511979" y="1226130"/>
            <a:ext cx="8009533" cy="3215562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AC75816-725E-899D-71C0-5719D1B4E25B}"/>
              </a:ext>
            </a:extLst>
          </p:cNvPr>
          <p:cNvSpPr/>
          <p:nvPr/>
        </p:nvSpPr>
        <p:spPr>
          <a:xfrm>
            <a:off x="6005014" y="2787267"/>
            <a:ext cx="645502" cy="4333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48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544286" y="468805"/>
            <a:ext cx="7003144" cy="8447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Modelo BPMN</a:t>
            </a:r>
            <a:br>
              <a:rPr lang="en" sz="2600" dirty="0">
                <a:solidFill>
                  <a:schemeClr val="dk1"/>
                </a:solidFill>
              </a:rPr>
            </a:br>
            <a:r>
              <a:rPr lang="pt-BR" sz="2600" dirty="0">
                <a:solidFill>
                  <a:schemeClr val="dk1"/>
                </a:solidFill>
              </a:rPr>
              <a:t>Subprocesso “Definir Serviços”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15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45308105-542A-8BB1-A21B-D05D17F48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90" y="1344454"/>
            <a:ext cx="7561785" cy="333024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BD161D1-E509-F64E-97CF-05840989B057}"/>
              </a:ext>
            </a:extLst>
          </p:cNvPr>
          <p:cNvSpPr txBox="1"/>
          <p:nvPr/>
        </p:nvSpPr>
        <p:spPr>
          <a:xfrm>
            <a:off x="572973" y="3911600"/>
            <a:ext cx="2866571" cy="6859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lt1"/>
              </a:buClr>
              <a:buSzPts val="2800"/>
              <a:buFont typeface="IBM Plex Serif SemiBold"/>
              <a:buNone/>
              <a:defRPr sz="26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l"/>
            <a:r>
              <a:rPr lang="pt-BR" sz="1400" dirty="0">
                <a:solidFill>
                  <a:schemeClr val="tx1"/>
                </a:solidFill>
              </a:rPr>
              <a:t>Padrão de Metadados: </a:t>
            </a:r>
          </a:p>
          <a:p>
            <a:pPr algn="l"/>
            <a:r>
              <a:rPr lang="pt-BR" sz="1400" dirty="0">
                <a:solidFill>
                  <a:schemeClr val="tx1"/>
                </a:solidFill>
              </a:rPr>
              <a:t>Perfil PM-OBAA-FULL + </a:t>
            </a:r>
          </a:p>
          <a:p>
            <a:pPr algn="l"/>
            <a:r>
              <a:rPr lang="pt-BR" sz="1400" dirty="0">
                <a:solidFill>
                  <a:schemeClr val="tx1"/>
                </a:solidFill>
              </a:rPr>
              <a:t>Descritores OBAA fora do perfil</a:t>
            </a:r>
          </a:p>
        </p:txBody>
      </p:sp>
    </p:spTree>
    <p:extLst>
      <p:ext uri="{BB962C8B-B14F-4D97-AF65-F5344CB8AC3E}">
        <p14:creationId xmlns:p14="http://schemas.microsoft.com/office/powerpoint/2010/main" val="301119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643800" y="583402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- Compositor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16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00" y="1371898"/>
            <a:ext cx="3344075" cy="2985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175269" y="2048860"/>
            <a:ext cx="0" cy="15457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oogle Shape;346;p29">
            <a:extLst>
              <a:ext uri="{FF2B5EF4-FFF2-40B4-BE49-F238E27FC236}">
                <a16:creationId xmlns:a16="http://schemas.microsoft.com/office/drawing/2014/main" id="{EC15D7E0-C13D-59E7-6EBA-B9121B439097}"/>
              </a:ext>
            </a:extLst>
          </p:cNvPr>
          <p:cNvPicPr preferRelativeResize="0"/>
          <p:nvPr/>
        </p:nvPicPr>
        <p:blipFill rotWithShape="1">
          <a:blip r:embed="rId4"/>
          <a:srcRect b="52053"/>
          <a:stretch/>
        </p:blipFill>
        <p:spPr>
          <a:xfrm>
            <a:off x="4313858" y="1449982"/>
            <a:ext cx="3984551" cy="119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45;p29">
            <a:extLst>
              <a:ext uri="{FF2B5EF4-FFF2-40B4-BE49-F238E27FC236}">
                <a16:creationId xmlns:a16="http://schemas.microsoft.com/office/drawing/2014/main" id="{6060A772-D927-CA72-E54E-7AE459C19D27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4313858" y="2823514"/>
            <a:ext cx="3791225" cy="1229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2627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1263197" y="575139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- Servidor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17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49C8E3A-3BA9-EE1D-BBB6-42560661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82" y="1207550"/>
            <a:ext cx="5515830" cy="32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0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1161652" y="579152"/>
            <a:ext cx="6298746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Player Tangível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5BAD357A-21E5-76B6-754E-AE1D28287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46" y="1172761"/>
            <a:ext cx="7936261" cy="32764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587449" y="583320"/>
            <a:ext cx="5645150" cy="487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– Player Tangível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4"/>
          <a:srcRect/>
          <a:stretch/>
        </p:blipFill>
        <p:spPr>
          <a:xfrm>
            <a:off x="4679563" y="1297019"/>
            <a:ext cx="3619254" cy="295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 rotWithShape="1">
          <a:blip r:embed="rId5"/>
          <a:srcRect l="3862" r="16863"/>
          <a:stretch/>
        </p:blipFill>
        <p:spPr>
          <a:xfrm>
            <a:off x="690269" y="1297019"/>
            <a:ext cx="3311203" cy="30413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355023" y="2044799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4590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Roteiro da Apresentação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30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Introdução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Trabalhos Relacionados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Método Proposto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Resultados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Considerações Finais</a:t>
            </a:r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84" name="Google Shape;84;p13"/>
          <p:cNvGrpSpPr/>
          <p:nvPr/>
        </p:nvGrpSpPr>
        <p:grpSpPr>
          <a:xfrm>
            <a:off x="8328317" y="295712"/>
            <a:ext cx="576784" cy="675854"/>
            <a:chOff x="4636075" y="261925"/>
            <a:chExt cx="401800" cy="475050"/>
          </a:xfrm>
        </p:grpSpPr>
        <p:sp>
          <p:nvSpPr>
            <p:cNvPr id="85" name="Google Shape;85;p13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90482" y="583402"/>
            <a:ext cx="7007747" cy="9248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sz="2000" dirty="0">
                <a:solidFill>
                  <a:schemeClr val="dk1"/>
                </a:solidFill>
              </a:rPr>
              <a:t>M</a:t>
            </a:r>
            <a:r>
              <a:rPr lang="pt-BR" sz="2000" dirty="0">
                <a:solidFill>
                  <a:schemeClr val="dk1"/>
                </a:solidFill>
              </a:rPr>
              <a:t>e</a:t>
            </a:r>
            <a:r>
              <a:rPr lang="en" sz="2000" dirty="0">
                <a:solidFill>
                  <a:schemeClr val="dk1"/>
                </a:solidFill>
              </a:rPr>
              <a:t>nsagens Websocket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658DCD13-3576-77E4-74A2-B1AE426D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688" y="1609831"/>
            <a:ext cx="4646719" cy="243114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6B3F829-A32A-BD8C-59B0-C70F8ABA39C7}"/>
              </a:ext>
            </a:extLst>
          </p:cNvPr>
          <p:cNvSpPr txBox="1"/>
          <p:nvPr/>
        </p:nvSpPr>
        <p:spPr>
          <a:xfrm>
            <a:off x="730593" y="1962936"/>
            <a:ext cx="3110256" cy="172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000"/>
              <a:buFont typeface="IBM Plex Sans"/>
              <a:buNone/>
              <a:defRPr sz="2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indent="-355600">
              <a:lnSpc>
                <a:spcPct val="115000"/>
              </a:lnSpc>
              <a:buClr>
                <a:schemeClr val="accent1"/>
              </a:buClr>
              <a:buSzPts val="2000"/>
              <a:buFont typeface="IBM Plex Sans"/>
              <a:buChar char="▫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indent="-355600">
              <a:lnSpc>
                <a:spcPct val="115000"/>
              </a:lnSpc>
              <a:buClr>
                <a:schemeClr val="accent1"/>
              </a:buClr>
              <a:buSzPts val="2000"/>
              <a:buFont typeface="IBM Plex Sans"/>
              <a:buChar char="▫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indent="-355600">
              <a:lnSpc>
                <a:spcPct val="115000"/>
              </a:lnSpc>
              <a:buClr>
                <a:schemeClr val="accent1"/>
              </a:buClr>
              <a:buSzPts val="2000"/>
              <a:buFont typeface="IBM Plex Sans"/>
              <a:buChar char="▫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indent="-355600">
              <a:lnSpc>
                <a:spcPct val="115000"/>
              </a:lnSpc>
              <a:buClr>
                <a:schemeClr val="lt1"/>
              </a:buClr>
              <a:buSzPts val="2000"/>
              <a:buFont typeface="IBM Plex Sans"/>
              <a:buChar char="○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indent="-355600">
              <a:lnSpc>
                <a:spcPct val="115000"/>
              </a:lnSpc>
              <a:buClr>
                <a:schemeClr val="lt1"/>
              </a:buClr>
              <a:buSzPts val="2000"/>
              <a:buFont typeface="IBM Plex Sans"/>
              <a:buChar char="■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indent="-355600">
              <a:lnSpc>
                <a:spcPct val="115000"/>
              </a:lnSpc>
              <a:buClr>
                <a:schemeClr val="lt1"/>
              </a:buClr>
              <a:buSzPts val="2000"/>
              <a:buFont typeface="IBM Plex Sans"/>
              <a:buChar char="●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indent="-355600">
              <a:lnSpc>
                <a:spcPct val="115000"/>
              </a:lnSpc>
              <a:buClr>
                <a:schemeClr val="lt1"/>
              </a:buClr>
              <a:buSzPts val="2000"/>
              <a:buFont typeface="IBM Plex Sans"/>
              <a:buChar char="○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indent="-355600">
              <a:lnSpc>
                <a:spcPct val="115000"/>
              </a:lnSpc>
              <a:buClr>
                <a:schemeClr val="lt1"/>
              </a:buClr>
              <a:buSzPts val="2000"/>
              <a:buFont typeface="IBM Plex Sans"/>
              <a:buChar char="■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</a:rPr>
              <a:t>Conexão </a:t>
            </a:r>
            <a:r>
              <a:rPr lang="pt-BR" i="1" dirty="0" err="1">
                <a:solidFill>
                  <a:schemeClr val="tx1"/>
                </a:solidFill>
              </a:rPr>
              <a:t>Websocket</a:t>
            </a:r>
            <a:endParaRPr lang="pt-BR" i="1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</a:rPr>
              <a:t>Pareamento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</a:rPr>
              <a:t>Envio de Dados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</a:rPr>
              <a:t>Reconexão</a:t>
            </a:r>
          </a:p>
        </p:txBody>
      </p:sp>
    </p:spTree>
    <p:extLst>
      <p:ext uri="{BB962C8B-B14F-4D97-AF65-F5344CB8AC3E}">
        <p14:creationId xmlns:p14="http://schemas.microsoft.com/office/powerpoint/2010/main" val="824768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>
            <a:spLocks noGrp="1"/>
          </p:cNvSpPr>
          <p:nvPr>
            <p:ph type="body" idx="1"/>
          </p:nvPr>
        </p:nvSpPr>
        <p:spPr>
          <a:xfrm>
            <a:off x="675881" y="1494625"/>
            <a:ext cx="3060000" cy="29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Métricas Independentes</a:t>
            </a:r>
            <a:endParaRPr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Nota Tradicional</a:t>
            </a:r>
            <a:br>
              <a:rPr lang="en" dirty="0"/>
            </a:br>
            <a:r>
              <a:rPr lang="en" dirty="0"/>
              <a:t>Nota Ponderada</a:t>
            </a:r>
            <a:br>
              <a:rPr lang="en" dirty="0"/>
            </a:br>
            <a:r>
              <a:rPr lang="en" dirty="0"/>
              <a:t>Dúvida da Questão</a:t>
            </a:r>
            <a:br>
              <a:rPr lang="en" dirty="0"/>
            </a:br>
            <a:r>
              <a:rPr lang="en" dirty="0"/>
              <a:t>Grau de Assertividade</a:t>
            </a:r>
            <a:br>
              <a:rPr lang="en" dirty="0"/>
            </a:br>
            <a:r>
              <a:rPr lang="en" dirty="0"/>
              <a:t>Tempo de Resposta</a:t>
            </a:r>
            <a:endParaRPr dirty="0"/>
          </a:p>
        </p:txBody>
      </p:sp>
      <p:sp>
        <p:nvSpPr>
          <p:cNvPr id="426" name="Google Shape;426;p36"/>
          <p:cNvSpPr txBox="1">
            <a:spLocks noGrp="1"/>
          </p:cNvSpPr>
          <p:nvPr>
            <p:ph type="title"/>
          </p:nvPr>
        </p:nvSpPr>
        <p:spPr>
          <a:xfrm>
            <a:off x="615509" y="562475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 Proposto - Analíticos</a:t>
            </a:r>
            <a:endParaRPr dirty="0"/>
          </a:p>
        </p:txBody>
      </p:sp>
      <p:sp>
        <p:nvSpPr>
          <p:cNvPr id="427" name="Google Shape;427;p36"/>
          <p:cNvSpPr txBox="1">
            <a:spLocks noGrp="1"/>
          </p:cNvSpPr>
          <p:nvPr>
            <p:ph type="body" idx="2"/>
          </p:nvPr>
        </p:nvSpPr>
        <p:spPr>
          <a:xfrm>
            <a:off x="4031428" y="1494625"/>
            <a:ext cx="4539599" cy="16699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Métricas Compostas</a:t>
            </a:r>
            <a:endParaRPr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Prioridade</a:t>
            </a:r>
            <a:br>
              <a:rPr lang="en" dirty="0"/>
            </a:br>
            <a:r>
              <a:rPr lang="en" dirty="0"/>
              <a:t>Nível de Compreensão da Questão</a:t>
            </a:r>
            <a:br>
              <a:rPr lang="en" dirty="0"/>
            </a:br>
            <a:r>
              <a:rPr lang="en" dirty="0"/>
              <a:t>Nível de Compreensão do Questionário</a:t>
            </a:r>
          </a:p>
        </p:txBody>
      </p:sp>
      <p:sp>
        <p:nvSpPr>
          <p:cNvPr id="428" name="Google Shape;428;p3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429" name="Google Shape;429;p36"/>
          <p:cNvGrpSpPr/>
          <p:nvPr/>
        </p:nvGrpSpPr>
        <p:grpSpPr>
          <a:xfrm>
            <a:off x="8264613" y="342713"/>
            <a:ext cx="543841" cy="483447"/>
            <a:chOff x="3936375" y="3703750"/>
            <a:chExt cx="453050" cy="332175"/>
          </a:xfrm>
        </p:grpSpPr>
        <p:sp>
          <p:nvSpPr>
            <p:cNvPr id="430" name="Google Shape;430;p3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B552302-2BE6-EF24-7D5E-68ED35C2A423}"/>
              </a:ext>
            </a:extLst>
          </p:cNvPr>
          <p:cNvCxnSpPr>
            <a:cxnSpLocks/>
          </p:cNvCxnSpPr>
          <p:nvPr/>
        </p:nvCxnSpPr>
        <p:spPr>
          <a:xfrm>
            <a:off x="3818218" y="1725433"/>
            <a:ext cx="0" cy="190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Métricas em OTAs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22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0593" y="1012098"/>
            <a:ext cx="7103885" cy="35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04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587449" y="583320"/>
            <a:ext cx="5645150" cy="487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– Analíticos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6" name="Google Shape;346;p29"/>
          <p:cNvPicPr preferRelativeResize="0"/>
          <p:nvPr/>
        </p:nvPicPr>
        <p:blipFill rotWithShape="1">
          <a:blip r:embed="rId4"/>
          <a:srcRect l="-57" r="-1724"/>
          <a:stretch/>
        </p:blipFill>
        <p:spPr>
          <a:xfrm>
            <a:off x="506250" y="1404592"/>
            <a:ext cx="3474085" cy="28763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003331" y="2044799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8F005180-E9A6-E878-C209-76D730BD6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323" y="1297019"/>
            <a:ext cx="2089531" cy="3083154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03EBDCD2-6FD0-6588-27EA-CAE8806C7293}"/>
              </a:ext>
            </a:extLst>
          </p:cNvPr>
          <p:cNvCxnSpPr>
            <a:cxnSpLocks/>
          </p:cNvCxnSpPr>
          <p:nvPr/>
        </p:nvCxnSpPr>
        <p:spPr>
          <a:xfrm>
            <a:off x="6248872" y="2000428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E810467B-6353-D55E-9284-F0902BCB55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73" b="1356"/>
          <a:stretch/>
        </p:blipFill>
        <p:spPr>
          <a:xfrm>
            <a:off x="6368062" y="1070683"/>
            <a:ext cx="1989465" cy="340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0136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  <p:sp>
        <p:nvSpPr>
          <p:cNvPr id="452" name="Google Shape;452;p38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Estudo Exploratório das Métricas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Estudo de caso</a:t>
            </a:r>
            <a:endParaRPr dirty="0"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454" name="Google Shape;454;p3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38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64;p39">
            <a:extLst>
              <a:ext uri="{FF2B5EF4-FFF2-40B4-BE49-F238E27FC236}">
                <a16:creationId xmlns:a16="http://schemas.microsoft.com/office/drawing/2014/main" id="{120303B6-3B3C-011B-50B5-766415D858F7}"/>
              </a:ext>
            </a:extLst>
          </p:cNvPr>
          <p:cNvSpPr txBox="1">
            <a:spLocks/>
          </p:cNvSpPr>
          <p:nvPr/>
        </p:nvSpPr>
        <p:spPr>
          <a:xfrm>
            <a:off x="834094" y="979678"/>
            <a:ext cx="2167016" cy="65194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u="sng" dirty="0"/>
              <a:t>3 Fases</a:t>
            </a:r>
          </a:p>
        </p:txBody>
      </p:sp>
      <p:sp>
        <p:nvSpPr>
          <p:cNvPr id="12" name="Google Shape;465;p39">
            <a:extLst>
              <a:ext uri="{FF2B5EF4-FFF2-40B4-BE49-F238E27FC236}">
                <a16:creationId xmlns:a16="http://schemas.microsoft.com/office/drawing/2014/main" id="{B23F848F-7AC0-E958-BBA5-5B74212B77F8}"/>
              </a:ext>
            </a:extLst>
          </p:cNvPr>
          <p:cNvSpPr txBox="1">
            <a:spLocks/>
          </p:cNvSpPr>
          <p:nvPr/>
        </p:nvSpPr>
        <p:spPr>
          <a:xfrm>
            <a:off x="834093" y="1631625"/>
            <a:ext cx="7200123" cy="125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pt-BR" sz="1800" dirty="0"/>
              <a:t>Impacto do uso de OTA na aprendizagem e em comparação com o ensino tradicional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Percepção dos estudantes sobre o uso de OTA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Estudo de Viabilidade</a:t>
            </a:r>
          </a:p>
        </p:txBody>
      </p:sp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8065C41-D7E8-D293-09C2-C8896F910902}"/>
              </a:ext>
            </a:extLst>
          </p:cNvPr>
          <p:cNvSpPr txBox="1"/>
          <p:nvPr/>
        </p:nvSpPr>
        <p:spPr>
          <a:xfrm>
            <a:off x="621096" y="441099"/>
            <a:ext cx="6076688" cy="58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BM Plex Sans"/>
              <a:buNone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pt-BR" sz="2800" b="1" dirty="0">
                <a:latin typeface="IBM Plex Serif SemiBold" panose="02060703050406000203" pitchFamily="18" charset="0"/>
              </a:rPr>
              <a:t>Estudo de Caso</a:t>
            </a:r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64;p39">
            <a:extLst>
              <a:ext uri="{FF2B5EF4-FFF2-40B4-BE49-F238E27FC236}">
                <a16:creationId xmlns:a16="http://schemas.microsoft.com/office/drawing/2014/main" id="{4A752C00-E954-67C1-1669-78F99F201917}"/>
              </a:ext>
            </a:extLst>
          </p:cNvPr>
          <p:cNvSpPr txBox="1">
            <a:spLocks/>
          </p:cNvSpPr>
          <p:nvPr/>
        </p:nvSpPr>
        <p:spPr>
          <a:xfrm>
            <a:off x="834093" y="3149600"/>
            <a:ext cx="2167016" cy="41383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u="sng" dirty="0"/>
              <a:t>5 Atividades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2C8202-CA87-E333-2D1C-C5C7A61D7C58}"/>
              </a:ext>
            </a:extLst>
          </p:cNvPr>
          <p:cNvSpPr txBox="1"/>
          <p:nvPr/>
        </p:nvSpPr>
        <p:spPr>
          <a:xfrm>
            <a:off x="740308" y="3674220"/>
            <a:ext cx="72939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(1)</a:t>
            </a:r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de conceitos básicos;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(2)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Pré-teste;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(3)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com atividade de fixação tradicional (Grupo N);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(4)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com OTA (Grupo T) e aplicação de formulário de experiência do usuário;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(5)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Pós-teste</a:t>
            </a:r>
          </a:p>
        </p:txBody>
      </p:sp>
    </p:spTree>
    <p:extLst>
      <p:ext uri="{BB962C8B-B14F-4D97-AF65-F5344CB8AC3E}">
        <p14:creationId xmlns:p14="http://schemas.microsoft.com/office/powerpoint/2010/main" val="8293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59413" y="498874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982944" y="1189715"/>
            <a:ext cx="6818923" cy="6254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IBM Plex Sans" panose="020B0503050203000203" pitchFamily="34" charset="0"/>
              </a:rPr>
              <a:t>Objetivo: </a:t>
            </a:r>
            <a:r>
              <a:rPr lang="en" sz="1800" dirty="0">
                <a:latin typeface="IBM Plex Sans" panose="020B0503050203000203" pitchFamily="34" charset="0"/>
              </a:rPr>
              <a:t>Avaliar o impacto do uso de OTAs sobre a aprendizagem e em comparação com o ensino tradicional</a:t>
            </a:r>
            <a:r>
              <a:rPr lang="en" sz="1800" b="1" dirty="0">
                <a:latin typeface="IBM Plex Sans" panose="020B0503050203000203" pitchFamily="34" charset="0"/>
              </a:rPr>
              <a:t> 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AED594DF-B1C6-88FF-A4C9-C5056EDD5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154112"/>
              </p:ext>
            </p:extLst>
          </p:nvPr>
        </p:nvGraphicFramePr>
        <p:xfrm>
          <a:off x="982944" y="2095112"/>
          <a:ext cx="6718200" cy="1341120"/>
        </p:xfrm>
        <a:graphic>
          <a:graphicData uri="http://schemas.openxmlformats.org/drawingml/2006/table">
            <a:tbl>
              <a:tblPr/>
              <a:tblGrid>
                <a:gridCol w="1273906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5444294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Hipóteses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Descrição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não impacta positivamente a aprendizagem de relações no círculo trigonométrico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HA1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impacta positivamente a aprendizagem de relações no círculo trigonométrico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</a:tbl>
          </a:graphicData>
        </a:graphic>
      </p:graphicFrame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0E7AFBEB-5B7A-7E8D-C557-DF588E3A8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95213"/>
              </p:ext>
            </p:extLst>
          </p:nvPr>
        </p:nvGraphicFramePr>
        <p:xfrm>
          <a:off x="982944" y="3436232"/>
          <a:ext cx="6718200" cy="1036320"/>
        </p:xfrm>
        <a:graphic>
          <a:graphicData uri="http://schemas.openxmlformats.org/drawingml/2006/table">
            <a:tbl>
              <a:tblPr/>
              <a:tblGrid>
                <a:gridCol w="1273906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5444294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Não há diferença em termos de eficiência no impacto do ensino-aprendizagem entre o uso de OTA e o ensino tradicional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HA2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é mais eficiente do que o ensino tradicional para a aprendizagem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581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59413" y="422586"/>
            <a:ext cx="6918769" cy="7882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Questões de Pesquisa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C144288-8005-7747-51E8-D4A9337DD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21527"/>
              </p:ext>
            </p:extLst>
          </p:nvPr>
        </p:nvGraphicFramePr>
        <p:xfrm>
          <a:off x="557876" y="1534575"/>
          <a:ext cx="8005131" cy="7632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215752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981398"/>
                  </a:ext>
                </a:extLst>
              </a:tr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corretas e o total de questões avaliadas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Nota Tradicional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988733"/>
                  </a:ext>
                </a:extLst>
              </a:tr>
            </a:tbl>
          </a:graphicData>
        </a:graphic>
      </p:graphicFrame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A9E4AF56-A6CC-014D-A87E-423399B93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340676"/>
              </p:ext>
            </p:extLst>
          </p:nvPr>
        </p:nvGraphicFramePr>
        <p:xfrm>
          <a:off x="557875" y="2298160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2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mais próximas ao correto e o total de questões avaliadas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Nota Ponderada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555358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C3DCCA81-A7D3-932E-F358-CBBAC1F1B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133553"/>
              </p:ext>
            </p:extLst>
          </p:nvPr>
        </p:nvGraphicFramePr>
        <p:xfrm>
          <a:off x="557874" y="3236505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4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o tempo gasto pelos estudantes para responder às questões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pós teste?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Tempo de Resposta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08665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D69EE144-F889-54E6-FA68-13177F52C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208456"/>
              </p:ext>
            </p:extLst>
          </p:nvPr>
        </p:nvGraphicFramePr>
        <p:xfrm>
          <a:off x="557875" y="2769651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dadas pelos estudantes e a quantidade de respostas corretas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Grau de Assertividade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233080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9EE0B90B-9962-CFDE-0093-F4F6568AF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198383"/>
              </p:ext>
            </p:extLst>
          </p:nvPr>
        </p:nvGraphicFramePr>
        <p:xfrm>
          <a:off x="557873" y="3709585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429089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o nível de compreensão dos estudantes levando em consideração o nível de dificuldade do conteúdo avaliado e o tempo gasto nas respostas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Nível de Compreensão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35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3502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449750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CC8E386B-37B7-CD0F-5935-BC87F6D7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1493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8391B5-1A51-8A09-B976-AA426801A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73" y="1172979"/>
            <a:ext cx="4034325" cy="341251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6169204-EC58-2249-5A8D-D71082303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659" y="1230190"/>
            <a:ext cx="3312306" cy="329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3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3FC1D7-64D4-072F-0384-630C93F6B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753" y="1392043"/>
            <a:ext cx="1903247" cy="16832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EFFE295-8FE4-5AB2-E896-6B9585F88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17" y="1392043"/>
            <a:ext cx="1903247" cy="16627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0F1F6D0-9E00-F61F-D7E9-89ACB45AAD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1496" y="3119151"/>
            <a:ext cx="1903246" cy="165084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6E38C82-CFC1-B084-C56C-9BCE35E57A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17" y="3119151"/>
            <a:ext cx="1909119" cy="161434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7576013-B18B-08A3-B43D-84E2E749D2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1439" y="1392043"/>
            <a:ext cx="3741144" cy="322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08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Introdução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Educação no mundo contemporâneo</a:t>
            </a:r>
            <a:endParaRPr dirty="0"/>
          </a:p>
        </p:txBody>
      </p:sp>
      <p:grpSp>
        <p:nvGrpSpPr>
          <p:cNvPr id="95" name="Google Shape;95;p14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96" name="Google Shape;96;p14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4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548;p44">
            <a:extLst>
              <a:ext uri="{FF2B5EF4-FFF2-40B4-BE49-F238E27FC236}">
                <a16:creationId xmlns:a16="http://schemas.microsoft.com/office/drawing/2014/main" id="{99EE964F-169B-B0C6-0611-C487DA17BF82}"/>
              </a:ext>
            </a:extLst>
          </p:cNvPr>
          <p:cNvSpPr txBox="1">
            <a:spLocks/>
          </p:cNvSpPr>
          <p:nvPr/>
        </p:nvSpPr>
        <p:spPr>
          <a:xfrm>
            <a:off x="559413" y="498874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/>
              <a:t>Estudo de Caso – Fase 2</a:t>
            </a:r>
            <a:endParaRPr lang="pt-BR" dirty="0"/>
          </a:p>
        </p:txBody>
      </p:sp>
      <p:sp>
        <p:nvSpPr>
          <p:cNvPr id="20" name="Google Shape;464;p39">
            <a:extLst>
              <a:ext uri="{FF2B5EF4-FFF2-40B4-BE49-F238E27FC236}">
                <a16:creationId xmlns:a16="http://schemas.microsoft.com/office/drawing/2014/main" id="{FEEA649D-3D82-15A0-7687-07C89154874D}"/>
              </a:ext>
            </a:extLst>
          </p:cNvPr>
          <p:cNvSpPr txBox="1">
            <a:spLocks/>
          </p:cNvSpPr>
          <p:nvPr/>
        </p:nvSpPr>
        <p:spPr>
          <a:xfrm>
            <a:off x="931705" y="1698171"/>
            <a:ext cx="7051152" cy="96066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IBM Plex Sans" panose="020B0503050203000203" pitchFamily="34" charset="0"/>
              </a:rPr>
              <a:t>Objetivo: </a:t>
            </a:r>
            <a:r>
              <a:rPr lang="en" sz="2000" dirty="0">
                <a:latin typeface="IBM Plex Sans" panose="020B0503050203000203" pitchFamily="34" charset="0"/>
              </a:rPr>
              <a:t>Caracterizar a </a:t>
            </a:r>
            <a:r>
              <a:rPr lang="pt-BR" sz="200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percepção dos participantes em termos de Utilidade Percebida, Satisfação Percebida e Intenção de Uso de OTA</a:t>
            </a:r>
            <a:endParaRPr lang="pt-BR" sz="2800" dirty="0"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0" name="Google Shape;464;p39">
            <a:extLst>
              <a:ext uri="{FF2B5EF4-FFF2-40B4-BE49-F238E27FC236}">
                <a16:creationId xmlns:a16="http://schemas.microsoft.com/office/drawing/2014/main" id="{EC125CE2-7DF1-6019-9EC0-2270FA336959}"/>
              </a:ext>
            </a:extLst>
          </p:cNvPr>
          <p:cNvSpPr txBox="1">
            <a:spLocks/>
          </p:cNvSpPr>
          <p:nvPr/>
        </p:nvSpPr>
        <p:spPr>
          <a:xfrm>
            <a:off x="931705" y="3372732"/>
            <a:ext cx="5935784" cy="61184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dirty="0"/>
              <a:t>3 Questões de P</a:t>
            </a:r>
            <a:r>
              <a:rPr lang="pt-BR" sz="2000" dirty="0"/>
              <a:t>e</a:t>
            </a:r>
            <a:r>
              <a:rPr lang="en" sz="2000" dirty="0"/>
              <a:t>squisa</a:t>
            </a:r>
          </a:p>
          <a:p>
            <a:r>
              <a:rPr lang="en" sz="2000" dirty="0"/>
              <a:t>1 Formulário TAM3 + 4 questões abertas</a:t>
            </a:r>
          </a:p>
        </p:txBody>
      </p:sp>
    </p:spTree>
    <p:extLst>
      <p:ext uri="{BB962C8B-B14F-4D97-AF65-F5344CB8AC3E}">
        <p14:creationId xmlns:p14="http://schemas.microsoft.com/office/powerpoint/2010/main" val="16438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03106"/>
              </p:ext>
            </p:extLst>
          </p:nvPr>
        </p:nvGraphicFramePr>
        <p:xfrm>
          <a:off x="572973" y="1258374"/>
          <a:ext cx="7812933" cy="914400"/>
        </p:xfrm>
        <a:graphic>
          <a:graphicData uri="http://schemas.openxmlformats.org/drawingml/2006/table">
            <a:tbl>
              <a:tblPr/>
              <a:tblGrid>
                <a:gridCol w="212959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438002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161972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Os estudantes consideram útil o uso de OTA para o processo de ensino-aprendizagem?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Utilidade Percebida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33725"/>
              </p:ext>
            </p:extLst>
          </p:nvPr>
        </p:nvGraphicFramePr>
        <p:xfrm>
          <a:off x="572973" y="2404973"/>
          <a:ext cx="7812934" cy="2047620"/>
        </p:xfrm>
        <a:graphic>
          <a:graphicData uri="http://schemas.openxmlformats.org/drawingml/2006/table">
            <a:tbl>
              <a:tblPr/>
              <a:tblGrid>
                <a:gridCol w="497735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50461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Estudar com OTA melhora minha participação na aula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6.89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98.41%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Usar OTA na aula aumenta o entendimento do conteúdo estudado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6.89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98.41%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Usar OTA melhora meu aprendizado do conteúdo estudado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6.78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96.83%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UP4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acho útil estudar usando OTA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7.00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100.00%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575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627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10964"/>
              </p:ext>
            </p:extLst>
          </p:nvPr>
        </p:nvGraphicFramePr>
        <p:xfrm>
          <a:off x="636743" y="1598663"/>
          <a:ext cx="7812933" cy="698581"/>
        </p:xfrm>
        <a:graphic>
          <a:graphicData uri="http://schemas.openxmlformats.org/drawingml/2006/table">
            <a:tbl>
              <a:tblPr/>
              <a:tblGrid>
                <a:gridCol w="212959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438002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161972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2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Os estudantes gostaram de estudar usando OTA?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Satisfação Percebida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115440"/>
              </p:ext>
            </p:extLst>
          </p:nvPr>
        </p:nvGraphicFramePr>
        <p:xfrm>
          <a:off x="636742" y="2713696"/>
          <a:ext cx="7812934" cy="1339392"/>
        </p:xfrm>
        <a:graphic>
          <a:graphicData uri="http://schemas.openxmlformats.org/drawingml/2006/table">
            <a:tbl>
              <a:tblPr/>
              <a:tblGrid>
                <a:gridCol w="497735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50461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Acho que usar OTA é agradável.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processo real de estudar usando OTA é agradável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me divirto estudando com OTA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6.22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88.89%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87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0325"/>
              </p:ext>
            </p:extLst>
          </p:nvPr>
        </p:nvGraphicFramePr>
        <p:xfrm>
          <a:off x="572973" y="1520199"/>
          <a:ext cx="7990034" cy="698581"/>
        </p:xfrm>
        <a:graphic>
          <a:graphicData uri="http://schemas.openxmlformats.org/drawingml/2006/table">
            <a:tbl>
              <a:tblPr/>
              <a:tblGrid>
                <a:gridCol w="217786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561269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210979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Os estudantes estudariam usando OTA?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Intenção de Uso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38759"/>
              </p:ext>
            </p:extLst>
          </p:nvPr>
        </p:nvGraphicFramePr>
        <p:xfrm>
          <a:off x="572973" y="2488478"/>
          <a:ext cx="7990034" cy="1766112"/>
        </p:xfrm>
        <a:graphic>
          <a:graphicData uri="http://schemas.openxmlformats.org/drawingml/2006/table">
            <a:tbl>
              <a:tblPr/>
              <a:tblGrid>
                <a:gridCol w="509017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670133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532078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78806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Assumindo que eu tenha acesso a um OTA, eu pretendo usá-lo para estudar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Dado que eu tenha acesso a um OTA, eu prevejo que eu o usaria para estudar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6.78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96.83%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pretendo usar um OTA para estudar no próximo mês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6.33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90.48%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261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1: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Você se sentiu à vontade ao estudar com o OTA? Porque?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CEC236-6994-C2FD-B2DA-2E15C9ED4D9F}"/>
              </a:ext>
            </a:extLst>
          </p:cNvPr>
          <p:cNvSpPr txBox="1"/>
          <p:nvPr/>
        </p:nvSpPr>
        <p:spPr>
          <a:xfrm>
            <a:off x="701661" y="1690908"/>
            <a:ext cx="7740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AJUDOU NO ENTENDIMENTO DO ASSUNTO, </a:t>
            </a:r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EXPERIÊNCIA CONFORTÁVEL, FÁCIL E DIVERTIDA</a:t>
            </a:r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E MAIOR ENGAJAMENTO </a:t>
            </a:r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96C7CE6-C0BA-EA51-AABB-9BD992D092C4}"/>
              </a:ext>
            </a:extLst>
          </p:cNvPr>
          <p:cNvSpPr/>
          <p:nvPr/>
        </p:nvSpPr>
        <p:spPr>
          <a:xfrm>
            <a:off x="813723" y="2369857"/>
            <a:ext cx="2532741" cy="995922"/>
          </a:xfrm>
          <a:prstGeom prst="wedgeRectCallout">
            <a:avLst>
              <a:gd name="adj1" fmla="val 62548"/>
              <a:gd name="adj2" fmla="val 333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“Eu me senti a vontade porque o OTA melhorou muito meu entendimento do assunto”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E9142EC-DEEC-550F-0813-F5E8D1BD14D4}"/>
              </a:ext>
            </a:extLst>
          </p:cNvPr>
          <p:cNvSpPr txBox="1"/>
          <p:nvPr/>
        </p:nvSpPr>
        <p:spPr>
          <a:xfrm>
            <a:off x="3651287" y="3046554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T04</a:t>
            </a: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5399595C-042A-FB84-D7C1-F86BE23A2D83}"/>
              </a:ext>
            </a:extLst>
          </p:cNvPr>
          <p:cNvSpPr/>
          <p:nvPr/>
        </p:nvSpPr>
        <p:spPr>
          <a:xfrm>
            <a:off x="4438668" y="2345158"/>
            <a:ext cx="3292981" cy="1000703"/>
          </a:xfrm>
          <a:prstGeom prst="wedgeRoundRectCallout">
            <a:avLst>
              <a:gd name="adj1" fmla="val 61175"/>
              <a:gd name="adj2" fmla="val 443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“Senti, pois usar OTA ajuda muito com os ângulos e mantém entretido por horas e horas”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F92F4F-06AD-9E4D-F14F-4BC5C09D3465}"/>
              </a:ext>
            </a:extLst>
          </p:cNvPr>
          <p:cNvSpPr txBox="1"/>
          <p:nvPr/>
        </p:nvSpPr>
        <p:spPr>
          <a:xfrm>
            <a:off x="8048097" y="3219595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T09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24DFA104-4B8A-DB40-3351-538C14BA3DE9}"/>
              </a:ext>
            </a:extLst>
          </p:cNvPr>
          <p:cNvSpPr/>
          <p:nvPr/>
        </p:nvSpPr>
        <p:spPr>
          <a:xfrm>
            <a:off x="820036" y="3766457"/>
            <a:ext cx="2526428" cy="657950"/>
          </a:xfrm>
          <a:prstGeom prst="wedgeRoundRectCallout">
            <a:avLst>
              <a:gd name="adj1" fmla="val 64631"/>
              <a:gd name="adj2" fmla="val -135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 porque ele é bem fácil de ser usado”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06E2088-CB8D-3AF6-6171-9C39F4974584}"/>
              </a:ext>
            </a:extLst>
          </p:cNvPr>
          <p:cNvSpPr txBox="1"/>
          <p:nvPr/>
        </p:nvSpPr>
        <p:spPr>
          <a:xfrm>
            <a:off x="3670301" y="3861715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T07</a:t>
            </a:r>
          </a:p>
        </p:txBody>
      </p:sp>
      <p:sp>
        <p:nvSpPr>
          <p:cNvPr id="30" name="Balão de Fala: Retângulo com Cantos Arredondados 29">
            <a:extLst>
              <a:ext uri="{FF2B5EF4-FFF2-40B4-BE49-F238E27FC236}">
                <a16:creationId xmlns:a16="http://schemas.microsoft.com/office/drawing/2014/main" id="{C606BFD8-D8F9-41B1-C756-818F2A5C56A0}"/>
              </a:ext>
            </a:extLst>
          </p:cNvPr>
          <p:cNvSpPr/>
          <p:nvPr/>
        </p:nvSpPr>
        <p:spPr>
          <a:xfrm>
            <a:off x="4515665" y="3527372"/>
            <a:ext cx="2496637" cy="1000703"/>
          </a:xfrm>
          <a:prstGeom prst="wedgeRoundRectCallout">
            <a:avLst>
              <a:gd name="adj1" fmla="val 62882"/>
              <a:gd name="adj2" fmla="val -1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“Sim, achei uma experiência muito confortável e muito útil”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05E51EB-CD5A-5A77-41E4-41A8BBB8F850}"/>
              </a:ext>
            </a:extLst>
          </p:cNvPr>
          <p:cNvSpPr txBox="1"/>
          <p:nvPr/>
        </p:nvSpPr>
        <p:spPr>
          <a:xfrm>
            <a:off x="7285972" y="3788077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842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2: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foi fácil ao usar o OTA Quadro Trigonométrico?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EB74EF-17FB-F615-0E51-6AAECA72929E}"/>
              </a:ext>
            </a:extLst>
          </p:cNvPr>
          <p:cNvSpPr txBox="1"/>
          <p:nvPr/>
        </p:nvSpPr>
        <p:spPr>
          <a:xfrm>
            <a:off x="587649" y="1771485"/>
            <a:ext cx="7975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O OBJETO TANGÍVEL TORNOU MAIS FÁCIL A LOCALIZAÇÃO/DESCOBERTA DOS ÂNGULOS E VALORES DE SENO, COSSENO E TANGENTE</a:t>
            </a:r>
            <a:endParaRPr lang="pt-BR" sz="1600" b="1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ED4FA53-148E-0B6F-BAC5-E94B2F280388}"/>
              </a:ext>
            </a:extLst>
          </p:cNvPr>
          <p:cNvSpPr/>
          <p:nvPr/>
        </p:nvSpPr>
        <p:spPr>
          <a:xfrm>
            <a:off x="1189319" y="2396015"/>
            <a:ext cx="1641820" cy="1000703"/>
          </a:xfrm>
          <a:prstGeom prst="wedgeRoundRectCallout">
            <a:avLst>
              <a:gd name="adj1" fmla="val 62882"/>
              <a:gd name="adj2" fmla="val -1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mais fácil localizar os ângulos”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66BE1EB7-6C4B-00A9-D5C6-B85D59C56123}"/>
              </a:ext>
            </a:extLst>
          </p:cNvPr>
          <p:cNvSpPr/>
          <p:nvPr/>
        </p:nvSpPr>
        <p:spPr>
          <a:xfrm>
            <a:off x="4482400" y="2808481"/>
            <a:ext cx="3058725" cy="1182948"/>
          </a:xfrm>
          <a:prstGeom prst="wedgeRoundRectCallout">
            <a:avLst>
              <a:gd name="adj1" fmla="val 61947"/>
              <a:gd name="adj2" fmla="val -20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bem mais fácil descobrir o seno e o cosseno e a relação entre graus e radianos”</a:t>
            </a: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6A4C26D2-21B2-1825-2049-DF0C30294D96}"/>
              </a:ext>
            </a:extLst>
          </p:cNvPr>
          <p:cNvSpPr/>
          <p:nvPr/>
        </p:nvSpPr>
        <p:spPr>
          <a:xfrm>
            <a:off x="1189319" y="3587021"/>
            <a:ext cx="2180049" cy="1000703"/>
          </a:xfrm>
          <a:prstGeom prst="wedgeRoundRectCallout">
            <a:avLst>
              <a:gd name="adj1" fmla="val 60074"/>
              <a:gd name="adj2" fmla="val -34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muito fácil ver os ângulos, cosseno, seno e a tangente”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A46EF1-2B55-DFDD-74B2-15D3F79E9248}"/>
              </a:ext>
            </a:extLst>
          </p:cNvPr>
          <p:cNvSpPr txBox="1"/>
          <p:nvPr/>
        </p:nvSpPr>
        <p:spPr>
          <a:xfrm>
            <a:off x="2972653" y="2728890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1FDC237-3FA6-4036-74F3-77D7B32BEB73}"/>
              </a:ext>
            </a:extLst>
          </p:cNvPr>
          <p:cNvSpPr txBox="1"/>
          <p:nvPr/>
        </p:nvSpPr>
        <p:spPr>
          <a:xfrm>
            <a:off x="7844927" y="3340732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T04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70C25A-906B-31FB-7779-A1A5437D607E}"/>
              </a:ext>
            </a:extLst>
          </p:cNvPr>
          <p:cNvSpPr txBox="1"/>
          <p:nvPr/>
        </p:nvSpPr>
        <p:spPr>
          <a:xfrm>
            <a:off x="3537657" y="3971033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</p:spTree>
    <p:extLst>
      <p:ext uri="{BB962C8B-B14F-4D97-AF65-F5344CB8AC3E}">
        <p14:creationId xmlns:p14="http://schemas.microsoft.com/office/powerpoint/2010/main" val="4146654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3: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foi difícil ao usar o OTA Quadro Trigonométrico?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CEC236-6994-C2FD-B2DA-2E15C9ED4D9F}"/>
              </a:ext>
            </a:extLst>
          </p:cNvPr>
          <p:cNvSpPr txBox="1"/>
          <p:nvPr/>
        </p:nvSpPr>
        <p:spPr>
          <a:xfrm>
            <a:off x="581720" y="1783614"/>
            <a:ext cx="72811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T02, T07 E T09 AFIRMARAM NÃO ENCONTRAR DIFICULDADES NO USO DO OBJETO </a:t>
            </a: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5EF51DEB-5C6A-EE31-3F22-C43AC15305A3}"/>
              </a:ext>
            </a:extLst>
          </p:cNvPr>
          <p:cNvSpPr/>
          <p:nvPr/>
        </p:nvSpPr>
        <p:spPr>
          <a:xfrm>
            <a:off x="735165" y="2676782"/>
            <a:ext cx="3256264" cy="104833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“Sobre o [exercício de] </a:t>
            </a:r>
            <a:r>
              <a:rPr lang="pt-BR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sen</a:t>
            </a:r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 e cos, os cálculos são meio confusos, mas foram bem explicados”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6E6B9C1-8080-2A12-B47C-2D22EACA0E62}"/>
              </a:ext>
            </a:extLst>
          </p:cNvPr>
          <p:cNvSpPr txBox="1"/>
          <p:nvPr/>
        </p:nvSpPr>
        <p:spPr>
          <a:xfrm>
            <a:off x="1404257" y="3864237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T03</a:t>
            </a:r>
          </a:p>
        </p:txBody>
      </p:sp>
      <p:sp>
        <p:nvSpPr>
          <p:cNvPr id="25" name="Balão de Fala: Retângulo 24">
            <a:extLst>
              <a:ext uri="{FF2B5EF4-FFF2-40B4-BE49-F238E27FC236}">
                <a16:creationId xmlns:a16="http://schemas.microsoft.com/office/drawing/2014/main" id="{D90C0B03-7D2E-9DC5-3F14-6E774B788767}"/>
              </a:ext>
            </a:extLst>
          </p:cNvPr>
          <p:cNvSpPr/>
          <p:nvPr/>
        </p:nvSpPr>
        <p:spPr>
          <a:xfrm>
            <a:off x="5096708" y="2673525"/>
            <a:ext cx="2902857" cy="104833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“Alguns bugs dificultaram a minha experiência”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1FDC65B-4060-A279-6A00-48026188A87E}"/>
              </a:ext>
            </a:extLst>
          </p:cNvPr>
          <p:cNvSpPr txBox="1"/>
          <p:nvPr/>
        </p:nvSpPr>
        <p:spPr>
          <a:xfrm>
            <a:off x="5656944" y="3829501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</p:spTree>
    <p:extLst>
      <p:ext uri="{BB962C8B-B14F-4D97-AF65-F5344CB8AC3E}">
        <p14:creationId xmlns:p14="http://schemas.microsoft.com/office/powerpoint/2010/main" val="3871593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825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4: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você mudaria para melhorar o OTA Quadro Trigonométrico?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EB74EF-17FB-F615-0E51-6AAECA72929E}"/>
              </a:ext>
            </a:extLst>
          </p:cNvPr>
          <p:cNvSpPr txBox="1"/>
          <p:nvPr/>
        </p:nvSpPr>
        <p:spPr>
          <a:xfrm>
            <a:off x="587649" y="1811240"/>
            <a:ext cx="4463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T03, T04, T06 E T07 NÃO MUDARIAM NADA</a:t>
            </a:r>
            <a:endParaRPr lang="pt-BR" sz="1600" b="1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ED4FA53-148E-0B6F-BAC5-E94B2F280388}"/>
              </a:ext>
            </a:extLst>
          </p:cNvPr>
          <p:cNvSpPr/>
          <p:nvPr/>
        </p:nvSpPr>
        <p:spPr>
          <a:xfrm>
            <a:off x="587649" y="2293944"/>
            <a:ext cx="3603128" cy="970776"/>
          </a:xfrm>
          <a:prstGeom prst="wedgeRoundRectCallout">
            <a:avLst>
              <a:gd name="adj1" fmla="val 57645"/>
              <a:gd name="adj2" fmla="val -17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“Apenas a questão da conexão, que as vezes dava uma leve caída, mas nada demais”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66BE1EB7-6C4B-00A9-D5C6-B85D59C56123}"/>
              </a:ext>
            </a:extLst>
          </p:cNvPr>
          <p:cNvSpPr/>
          <p:nvPr/>
        </p:nvSpPr>
        <p:spPr>
          <a:xfrm>
            <a:off x="5353911" y="2422722"/>
            <a:ext cx="3058725" cy="1182948"/>
          </a:xfrm>
          <a:prstGeom prst="wedgeRoundRectCallout">
            <a:avLst>
              <a:gd name="adj1" fmla="val 31103"/>
              <a:gd name="adj2" fmla="val 801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“Resolveria os bugs e melhoraria a velocidade que o ponteiro se move e também a</a:t>
            </a:r>
          </a:p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precisão.”</a:t>
            </a: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6A4C26D2-21B2-1825-2049-DF0C30294D96}"/>
              </a:ext>
            </a:extLst>
          </p:cNvPr>
          <p:cNvSpPr/>
          <p:nvPr/>
        </p:nvSpPr>
        <p:spPr>
          <a:xfrm>
            <a:off x="587648" y="3468915"/>
            <a:ext cx="3984351" cy="1118810"/>
          </a:xfrm>
          <a:prstGeom prst="wedgeRoundRectCallout">
            <a:avLst>
              <a:gd name="adj1" fmla="val 58016"/>
              <a:gd name="adj2" fmla="val -5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“O aparelho utilizado demonstrou falhas quando utilizava. Poderia melhorar para que não aconteça muitas vezes”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A46EF1-2B55-DFDD-74B2-15D3F79E9248}"/>
              </a:ext>
            </a:extLst>
          </p:cNvPr>
          <p:cNvSpPr txBox="1"/>
          <p:nvPr/>
        </p:nvSpPr>
        <p:spPr>
          <a:xfrm>
            <a:off x="4319500" y="2730320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1FDC237-3FA6-4036-74F3-77D7B32BEB73}"/>
              </a:ext>
            </a:extLst>
          </p:cNvPr>
          <p:cNvSpPr txBox="1"/>
          <p:nvPr/>
        </p:nvSpPr>
        <p:spPr>
          <a:xfrm>
            <a:off x="7489010" y="3999796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70C25A-906B-31FB-7779-A1A5437D607E}"/>
              </a:ext>
            </a:extLst>
          </p:cNvPr>
          <p:cNvSpPr txBox="1"/>
          <p:nvPr/>
        </p:nvSpPr>
        <p:spPr>
          <a:xfrm>
            <a:off x="4840468" y="3952887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T05</a:t>
            </a:r>
          </a:p>
        </p:txBody>
      </p:sp>
    </p:spTree>
    <p:extLst>
      <p:ext uri="{BB962C8B-B14F-4D97-AF65-F5344CB8AC3E}">
        <p14:creationId xmlns:p14="http://schemas.microsoft.com/office/powerpoint/2010/main" val="24857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464;p39">
            <a:extLst>
              <a:ext uri="{FF2B5EF4-FFF2-40B4-BE49-F238E27FC236}">
                <a16:creationId xmlns:a16="http://schemas.microsoft.com/office/drawing/2014/main" id="{CE2B50E8-BD5D-805C-220B-5F82B0BD62CE}"/>
              </a:ext>
            </a:extLst>
          </p:cNvPr>
          <p:cNvSpPr txBox="1">
            <a:spLocks/>
          </p:cNvSpPr>
          <p:nvPr/>
        </p:nvSpPr>
        <p:spPr>
          <a:xfrm>
            <a:off x="1347597" y="1782559"/>
            <a:ext cx="6194089" cy="78919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IBM Plex Sans" panose="020B0503050203000203" pitchFamily="34" charset="0"/>
              </a:rPr>
              <a:t>Objetivo: </a:t>
            </a:r>
            <a:r>
              <a:rPr lang="en" sz="2000" dirty="0">
                <a:latin typeface="IBM Plex Sans" panose="020B0503050203000203" pitchFamily="34" charset="0"/>
              </a:rPr>
              <a:t>Identificar possibilidades de utilização dos dados coletados pelo OTA para acompanhamento da aprendizagem</a:t>
            </a:r>
          </a:p>
        </p:txBody>
      </p:sp>
      <p:sp>
        <p:nvSpPr>
          <p:cNvPr id="10" name="Google Shape;464;p39">
            <a:extLst>
              <a:ext uri="{FF2B5EF4-FFF2-40B4-BE49-F238E27FC236}">
                <a16:creationId xmlns:a16="http://schemas.microsoft.com/office/drawing/2014/main" id="{DA8A5611-CF2D-4331-E0A3-617E1DC5E9C1}"/>
              </a:ext>
            </a:extLst>
          </p:cNvPr>
          <p:cNvSpPr txBox="1">
            <a:spLocks/>
          </p:cNvSpPr>
          <p:nvPr/>
        </p:nvSpPr>
        <p:spPr>
          <a:xfrm>
            <a:off x="1347597" y="3135086"/>
            <a:ext cx="3405832" cy="6181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2000" dirty="0"/>
              <a:t>5 Exercícios</a:t>
            </a:r>
          </a:p>
          <a:p>
            <a:r>
              <a:rPr lang="pt-BR" sz="2000" dirty="0"/>
              <a:t>Métricas de Aprendizagem</a:t>
            </a:r>
          </a:p>
        </p:txBody>
      </p:sp>
    </p:spTree>
    <p:extLst>
      <p:ext uri="{BB962C8B-B14F-4D97-AF65-F5344CB8AC3E}">
        <p14:creationId xmlns:p14="http://schemas.microsoft.com/office/powerpoint/2010/main" val="3666040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4" r="39829" b="19317"/>
          <a:stretch/>
        </p:blipFill>
        <p:spPr>
          <a:xfrm>
            <a:off x="1776422" y="898902"/>
            <a:ext cx="5999954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44809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3423824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64B10F4-6D8F-2E04-06CD-8B5A44DAF74F}"/>
              </a:ext>
            </a:extLst>
          </p:cNvPr>
          <p:cNvCxnSpPr>
            <a:cxnSpLocks/>
          </p:cNvCxnSpPr>
          <p:nvPr/>
        </p:nvCxnSpPr>
        <p:spPr>
          <a:xfrm>
            <a:off x="3237968" y="1868085"/>
            <a:ext cx="3650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4684631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4529964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5669219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0F2C853C-D626-836F-80D6-DFE537D45368}"/>
              </a:ext>
            </a:extLst>
          </p:cNvPr>
          <p:cNvSpPr/>
          <p:nvPr/>
        </p:nvSpPr>
        <p:spPr>
          <a:xfrm>
            <a:off x="2761071" y="1686736"/>
            <a:ext cx="527195" cy="3535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6323095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902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5"/>
          <p:cNvGrpSpPr/>
          <p:nvPr/>
        </p:nvGrpSpPr>
        <p:grpSpPr>
          <a:xfrm>
            <a:off x="8382832" y="308995"/>
            <a:ext cx="554673" cy="598289"/>
            <a:chOff x="5241175" y="4959100"/>
            <a:chExt cx="539775" cy="517775"/>
          </a:xfrm>
        </p:grpSpPr>
        <p:sp>
          <p:nvSpPr>
            <p:cNvPr id="107" name="Google Shape;107;p1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678088" y="747039"/>
            <a:ext cx="6990697" cy="63998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Nosso modo de “pensar” e “enxergar” o mundo é afetado pela tecnologia</a:t>
            </a:r>
            <a:endParaRPr sz="2000" dirty="0"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8328327" y="42621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6" name="Google Shape;140;p17">
            <a:extLst>
              <a:ext uri="{FF2B5EF4-FFF2-40B4-BE49-F238E27FC236}">
                <a16:creationId xmlns:a16="http://schemas.microsoft.com/office/drawing/2014/main" id="{859809FE-5740-B284-9293-5671D0EB59AD}"/>
              </a:ext>
            </a:extLst>
          </p:cNvPr>
          <p:cNvSpPr txBox="1"/>
          <p:nvPr/>
        </p:nvSpPr>
        <p:spPr>
          <a:xfrm>
            <a:off x="644182" y="2262271"/>
            <a:ext cx="4314579" cy="141587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A educação escolar também precisa deixar-se afetar por ela de modo que surjam novas metodologias e práticas pedagógicas.</a:t>
            </a:r>
            <a:endParaRPr sz="1800" dirty="0">
              <a:solidFill>
                <a:schemeClr val="lt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grpSp>
        <p:nvGrpSpPr>
          <p:cNvPr id="21" name="Google Shape;141;p17">
            <a:extLst>
              <a:ext uri="{FF2B5EF4-FFF2-40B4-BE49-F238E27FC236}">
                <a16:creationId xmlns:a16="http://schemas.microsoft.com/office/drawing/2014/main" id="{B577CF3A-32F8-C54F-9D21-D4A630CB502E}"/>
              </a:ext>
            </a:extLst>
          </p:cNvPr>
          <p:cNvGrpSpPr/>
          <p:nvPr/>
        </p:nvGrpSpPr>
        <p:grpSpPr>
          <a:xfrm>
            <a:off x="5306359" y="1647470"/>
            <a:ext cx="3234595" cy="2659284"/>
            <a:chOff x="4876350" y="1606575"/>
            <a:chExt cx="3649843" cy="3000675"/>
          </a:xfrm>
        </p:grpSpPr>
        <p:pic>
          <p:nvPicPr>
            <p:cNvPr id="22" name="Google Shape;142;p17">
              <a:extLst>
                <a:ext uri="{FF2B5EF4-FFF2-40B4-BE49-F238E27FC236}">
                  <a16:creationId xmlns:a16="http://schemas.microsoft.com/office/drawing/2014/main" id="{3A7F2021-3C15-4BFC-FA51-0ED412BEE5F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70150" y="1658124"/>
              <a:ext cx="1751415" cy="28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143;p17">
              <a:extLst>
                <a:ext uri="{FF2B5EF4-FFF2-40B4-BE49-F238E27FC236}">
                  <a16:creationId xmlns:a16="http://schemas.microsoft.com/office/drawing/2014/main" id="{36252C26-1E98-6CB7-06D2-778345A9BB41}"/>
                </a:ext>
              </a:extLst>
            </p:cNvPr>
            <p:cNvSpPr/>
            <p:nvPr/>
          </p:nvSpPr>
          <p:spPr>
            <a:xfrm>
              <a:off x="4876350" y="2492975"/>
              <a:ext cx="1327200" cy="1217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4;p17">
              <a:extLst>
                <a:ext uri="{FF2B5EF4-FFF2-40B4-BE49-F238E27FC236}">
                  <a16:creationId xmlns:a16="http://schemas.microsoft.com/office/drawing/2014/main" id="{8BF77E5C-E8CF-4824-E095-C43894327A76}"/>
                </a:ext>
              </a:extLst>
            </p:cNvPr>
            <p:cNvSpPr/>
            <p:nvPr/>
          </p:nvSpPr>
          <p:spPr>
            <a:xfrm>
              <a:off x="4921350" y="2540525"/>
              <a:ext cx="1244700" cy="1117200"/>
            </a:xfrm>
            <a:prstGeom prst="ellipse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IBM Plex Sans"/>
                  <a:ea typeface="IBM Plex Sans"/>
                  <a:cs typeface="IBM Plex Sans"/>
                  <a:sym typeface="IBM Plex Sans"/>
                </a:rPr>
                <a:t>Educação 4.0</a:t>
              </a:r>
              <a:endParaRPr sz="1000" b="1" dirty="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5" name="Google Shape;145;p17">
              <a:extLst>
                <a:ext uri="{FF2B5EF4-FFF2-40B4-BE49-F238E27FC236}">
                  <a16:creationId xmlns:a16="http://schemas.microsoft.com/office/drawing/2014/main" id="{E2BF05BD-A25F-C73C-B67D-2A1D556B6E17}"/>
                </a:ext>
              </a:extLst>
            </p:cNvPr>
            <p:cNvSpPr txBox="1"/>
            <p:nvPr/>
          </p:nvSpPr>
          <p:spPr>
            <a:xfrm>
              <a:off x="5887275" y="1606575"/>
              <a:ext cx="12105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Cultura</a:t>
              </a:r>
              <a:r>
                <a:rPr lang="en" sz="1200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Maker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6" name="Google Shape;146;p17">
              <a:extLst>
                <a:ext uri="{FF2B5EF4-FFF2-40B4-BE49-F238E27FC236}">
                  <a16:creationId xmlns:a16="http://schemas.microsoft.com/office/drawing/2014/main" id="{E2AF2C5A-C927-97D7-37A6-A41A149CB1C5}"/>
                </a:ext>
              </a:extLst>
            </p:cNvPr>
            <p:cNvSpPr txBox="1"/>
            <p:nvPr/>
          </p:nvSpPr>
          <p:spPr>
            <a:xfrm>
              <a:off x="7060600" y="3003050"/>
              <a:ext cx="666702" cy="287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STEAM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7" name="Google Shape;147;p17">
              <a:extLst>
                <a:ext uri="{FF2B5EF4-FFF2-40B4-BE49-F238E27FC236}">
                  <a16:creationId xmlns:a16="http://schemas.microsoft.com/office/drawing/2014/main" id="{FA43F70E-BE5F-4851-2BA7-96B9724A98D2}"/>
                </a:ext>
              </a:extLst>
            </p:cNvPr>
            <p:cNvSpPr txBox="1"/>
            <p:nvPr/>
          </p:nvSpPr>
          <p:spPr>
            <a:xfrm>
              <a:off x="5868550" y="4393375"/>
              <a:ext cx="2235437" cy="21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Aprendizagem por Projetos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8" name="Google Shape;148;p17">
              <a:extLst>
                <a:ext uri="{FF2B5EF4-FFF2-40B4-BE49-F238E27FC236}">
                  <a16:creationId xmlns:a16="http://schemas.microsoft.com/office/drawing/2014/main" id="{6CAF38AD-64DE-E9EE-9E3A-FF4D126D3EC5}"/>
                </a:ext>
              </a:extLst>
            </p:cNvPr>
            <p:cNvSpPr txBox="1"/>
            <p:nvPr/>
          </p:nvSpPr>
          <p:spPr>
            <a:xfrm>
              <a:off x="6701299" y="2242276"/>
              <a:ext cx="1824894" cy="2184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Sala de Aula Invertida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9" name="Google Shape;149;p17">
              <a:extLst>
                <a:ext uri="{FF2B5EF4-FFF2-40B4-BE49-F238E27FC236}">
                  <a16:creationId xmlns:a16="http://schemas.microsoft.com/office/drawing/2014/main" id="{7234F263-E203-E5F5-5787-DC15AA3B3F10}"/>
                </a:ext>
              </a:extLst>
            </p:cNvPr>
            <p:cNvSpPr txBox="1"/>
            <p:nvPr/>
          </p:nvSpPr>
          <p:spPr>
            <a:xfrm>
              <a:off x="6738674" y="3842825"/>
              <a:ext cx="1293133" cy="287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Ensino Híbrido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4" r="45285" b="19317"/>
          <a:stretch/>
        </p:blipFill>
        <p:spPr>
          <a:xfrm>
            <a:off x="1776422" y="898902"/>
            <a:ext cx="5455868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44809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3423824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64B10F4-6D8F-2E04-06CD-8B5A44DAF74F}"/>
              </a:ext>
            </a:extLst>
          </p:cNvPr>
          <p:cNvCxnSpPr>
            <a:cxnSpLocks/>
          </p:cNvCxnSpPr>
          <p:nvPr/>
        </p:nvCxnSpPr>
        <p:spPr>
          <a:xfrm>
            <a:off x="3237968" y="1868085"/>
            <a:ext cx="3650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4684631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4529964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5669219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0F2C853C-D626-836F-80D6-DFE537D45368}"/>
              </a:ext>
            </a:extLst>
          </p:cNvPr>
          <p:cNvSpPr/>
          <p:nvPr/>
        </p:nvSpPr>
        <p:spPr>
          <a:xfrm>
            <a:off x="2761071" y="1686736"/>
            <a:ext cx="527195" cy="3535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6323095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798A7C66-319E-5CA2-AF15-678B661036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920" y="1267197"/>
            <a:ext cx="5883788" cy="2651412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B30C0A5B-4FC1-02E8-B6A3-D06E153A77E2}"/>
              </a:ext>
            </a:extLst>
          </p:cNvPr>
          <p:cNvCxnSpPr/>
          <p:nvPr/>
        </p:nvCxnSpPr>
        <p:spPr>
          <a:xfrm>
            <a:off x="894033" y="2908779"/>
            <a:ext cx="4726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72D7A8FB-912F-F5F5-5A19-B118DF7FECC3}"/>
              </a:ext>
            </a:extLst>
          </p:cNvPr>
          <p:cNvCxnSpPr>
            <a:cxnSpLocks/>
          </p:cNvCxnSpPr>
          <p:nvPr/>
        </p:nvCxnSpPr>
        <p:spPr>
          <a:xfrm>
            <a:off x="1679479" y="2908779"/>
            <a:ext cx="9183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3CC9824A-C67E-0F62-7FCB-095A78B7A462}"/>
              </a:ext>
            </a:extLst>
          </p:cNvPr>
          <p:cNvSpPr/>
          <p:nvPr/>
        </p:nvSpPr>
        <p:spPr>
          <a:xfrm>
            <a:off x="2563914" y="2652065"/>
            <a:ext cx="818424" cy="51125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A174E88-DFCC-88C0-7D8B-490061374B19}"/>
              </a:ext>
            </a:extLst>
          </p:cNvPr>
          <p:cNvSpPr txBox="1"/>
          <p:nvPr/>
        </p:nvSpPr>
        <p:spPr>
          <a:xfrm>
            <a:off x="1648406" y="2891514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99E15FC-F04B-0AEE-3DF1-B342E90AC297}"/>
              </a:ext>
            </a:extLst>
          </p:cNvPr>
          <p:cNvSpPr txBox="1"/>
          <p:nvPr/>
        </p:nvSpPr>
        <p:spPr>
          <a:xfrm>
            <a:off x="2314555" y="3109387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BR" sz="1100" b="1" dirty="0">
                <a:ln/>
                <a:solidFill>
                  <a:schemeClr val="accent3"/>
                </a:solidFill>
                <a:latin typeface="IBM Plex Sans" panose="020B0503050203000203" pitchFamily="34" charset="0"/>
              </a:rPr>
              <a:t>PROPORCIONAL</a:t>
            </a:r>
          </a:p>
        </p:txBody>
      </p:sp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D91DE971-C076-6CB6-0678-2DB30E4EDB2A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3382338" y="2700226"/>
            <a:ext cx="1504161" cy="20746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A8E8B426-A06B-CD61-7E72-DA77B39C1FFA}"/>
              </a:ext>
            </a:extLst>
          </p:cNvPr>
          <p:cNvSpPr/>
          <p:nvPr/>
        </p:nvSpPr>
        <p:spPr>
          <a:xfrm>
            <a:off x="4903619" y="2386866"/>
            <a:ext cx="758882" cy="52082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EC8BFFF-5A74-32B0-024A-656E7E5D82FA}"/>
              </a:ext>
            </a:extLst>
          </p:cNvPr>
          <p:cNvSpPr txBox="1"/>
          <p:nvPr/>
        </p:nvSpPr>
        <p:spPr>
          <a:xfrm>
            <a:off x="4839860" y="1793074"/>
            <a:ext cx="1633781" cy="60016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AGRUPAMENTO: NÃO</a:t>
            </a:r>
          </a:p>
          <a:p>
            <a:r>
              <a:rPr lang="pt-BR" dirty="0"/>
              <a:t>ENTRADAS: SIM</a:t>
            </a:r>
          </a:p>
          <a:p>
            <a:r>
              <a:rPr lang="pt-BR" dirty="0"/>
              <a:t>PROPORCIONAL: SIM</a:t>
            </a:r>
          </a:p>
        </p:txBody>
      </p:sp>
    </p:spTree>
    <p:extLst>
      <p:ext uri="{BB962C8B-B14F-4D97-AF65-F5344CB8AC3E}">
        <p14:creationId xmlns:p14="http://schemas.microsoft.com/office/powerpoint/2010/main" val="35102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6" grpId="0"/>
      <p:bldP spid="34" grpId="0"/>
      <p:bldP spid="39" grpId="0" animBg="1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6519419" y="192994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27746" b="19317"/>
          <a:stretch/>
        </p:blipFill>
        <p:spPr>
          <a:xfrm>
            <a:off x="1793322" y="921148"/>
            <a:ext cx="5557356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14307" y="2101132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793322" y="2615149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3054129" y="2853277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899462" y="2853277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4038717" y="3035313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4692593" y="3283158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5379993" y="3474924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5619266" y="3283158"/>
            <a:ext cx="76058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9C47AA9-04E1-2ACD-FB71-52A5796E99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3509" y="1110216"/>
            <a:ext cx="6139011" cy="192338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D54CB5C-E9D4-2153-EF6C-87BB7694DF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11847" y="1396031"/>
            <a:ext cx="3353900" cy="282632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C13C28B-A317-1E34-3CE8-CFEA71FE72FF}"/>
              </a:ext>
            </a:extLst>
          </p:cNvPr>
          <p:cNvSpPr/>
          <p:nvPr/>
        </p:nvSpPr>
        <p:spPr>
          <a:xfrm>
            <a:off x="1093745" y="1608309"/>
            <a:ext cx="978686" cy="58906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6069E97C-B472-AFB4-74F2-B3A9011012DE}"/>
              </a:ext>
            </a:extLst>
          </p:cNvPr>
          <p:cNvCxnSpPr>
            <a:cxnSpLocks/>
          </p:cNvCxnSpPr>
          <p:nvPr/>
        </p:nvCxnSpPr>
        <p:spPr>
          <a:xfrm>
            <a:off x="2072431" y="1914889"/>
            <a:ext cx="2799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E935AE8-214A-76A1-69C2-0332F92B4FCD}"/>
              </a:ext>
            </a:extLst>
          </p:cNvPr>
          <p:cNvSpPr/>
          <p:nvPr/>
        </p:nvSpPr>
        <p:spPr>
          <a:xfrm>
            <a:off x="2312310" y="1621249"/>
            <a:ext cx="926857" cy="53753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1923F00-64A3-3C3C-191F-B67148A992FD}"/>
              </a:ext>
            </a:extLst>
          </p:cNvPr>
          <p:cNvSpPr/>
          <p:nvPr/>
        </p:nvSpPr>
        <p:spPr>
          <a:xfrm>
            <a:off x="6490059" y="1721355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C590A38B-578C-923F-5B23-D008E752A28F}"/>
              </a:ext>
            </a:extLst>
          </p:cNvPr>
          <p:cNvSpPr/>
          <p:nvPr/>
        </p:nvSpPr>
        <p:spPr>
          <a:xfrm>
            <a:off x="5512700" y="2020927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3C9821C-38FB-A327-4795-0AFA000D9349}"/>
              </a:ext>
            </a:extLst>
          </p:cNvPr>
          <p:cNvSpPr/>
          <p:nvPr/>
        </p:nvSpPr>
        <p:spPr>
          <a:xfrm>
            <a:off x="6533440" y="2239527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C4F9122-7DAA-4F0F-496B-174787EFF084}"/>
              </a:ext>
            </a:extLst>
          </p:cNvPr>
          <p:cNvSpPr/>
          <p:nvPr/>
        </p:nvSpPr>
        <p:spPr>
          <a:xfrm>
            <a:off x="6541026" y="2722308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8FB34522-75DC-1E93-7FF2-F36535367C27}"/>
              </a:ext>
            </a:extLst>
          </p:cNvPr>
          <p:cNvSpPr/>
          <p:nvPr/>
        </p:nvSpPr>
        <p:spPr>
          <a:xfrm>
            <a:off x="6541026" y="3194017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F6CC7652-6B38-5F37-9E93-F96E10EB22CF}"/>
              </a:ext>
            </a:extLst>
          </p:cNvPr>
          <p:cNvSpPr/>
          <p:nvPr/>
        </p:nvSpPr>
        <p:spPr>
          <a:xfrm>
            <a:off x="5512700" y="2527358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184114CE-D36C-9013-1412-9CD7E67B08AF}"/>
              </a:ext>
            </a:extLst>
          </p:cNvPr>
          <p:cNvSpPr/>
          <p:nvPr/>
        </p:nvSpPr>
        <p:spPr>
          <a:xfrm>
            <a:off x="5542799" y="3005150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2B311B2C-0E39-B0F8-9ACD-2DE07A835E74}"/>
              </a:ext>
            </a:extLst>
          </p:cNvPr>
          <p:cNvSpPr/>
          <p:nvPr/>
        </p:nvSpPr>
        <p:spPr>
          <a:xfrm>
            <a:off x="5519352" y="3489556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81CAD56C-5F26-A2F3-DA07-4530334A7CB8}"/>
              </a:ext>
            </a:extLst>
          </p:cNvPr>
          <p:cNvSpPr/>
          <p:nvPr/>
        </p:nvSpPr>
        <p:spPr>
          <a:xfrm>
            <a:off x="5519352" y="3759401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2830A504-B71A-C9A7-4A3E-B05ABD8BFC4A}"/>
              </a:ext>
            </a:extLst>
          </p:cNvPr>
          <p:cNvCxnSpPr>
            <a:cxnSpLocks/>
          </p:cNvCxnSpPr>
          <p:nvPr/>
        </p:nvCxnSpPr>
        <p:spPr>
          <a:xfrm>
            <a:off x="3239167" y="1899258"/>
            <a:ext cx="504763" cy="15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822101A8-FE22-6B37-BDD6-BEE6EE21D943}"/>
              </a:ext>
            </a:extLst>
          </p:cNvPr>
          <p:cNvCxnSpPr>
            <a:cxnSpLocks/>
            <a:endCxn id="20" idx="2"/>
          </p:cNvCxnSpPr>
          <p:nvPr/>
        </p:nvCxnSpPr>
        <p:spPr>
          <a:xfrm rot="10800000" flipV="1">
            <a:off x="1583089" y="2157407"/>
            <a:ext cx="2371499" cy="39965"/>
          </a:xfrm>
          <a:prstGeom prst="bentConnector4">
            <a:avLst>
              <a:gd name="adj1" fmla="val -523"/>
              <a:gd name="adj2" fmla="val 98488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8DD0FDC-1C43-AAFC-73D2-8B2C76E104F9}"/>
              </a:ext>
            </a:extLst>
          </p:cNvPr>
          <p:cNvSpPr txBox="1"/>
          <p:nvPr/>
        </p:nvSpPr>
        <p:spPr>
          <a:xfrm>
            <a:off x="2556499" y="2370102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SIM</a:t>
            </a:r>
          </a:p>
        </p:txBody>
      </p:sp>
    </p:spTree>
    <p:extLst>
      <p:ext uri="{BB962C8B-B14F-4D97-AF65-F5344CB8AC3E}">
        <p14:creationId xmlns:p14="http://schemas.microsoft.com/office/powerpoint/2010/main" val="32261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5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267D66C-38DA-5BBE-FF61-1E4179C04642}"/>
              </a:ext>
            </a:extLst>
          </p:cNvPr>
          <p:cNvGrpSpPr/>
          <p:nvPr/>
        </p:nvGrpSpPr>
        <p:grpSpPr>
          <a:xfrm>
            <a:off x="4572000" y="1743153"/>
            <a:ext cx="3989811" cy="2696307"/>
            <a:chOff x="89862" y="752221"/>
            <a:chExt cx="5384829" cy="363905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8FA7AA9-4B87-B354-1999-6E7492045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9817"/>
            <a:stretch/>
          </p:blipFill>
          <p:spPr>
            <a:xfrm>
              <a:off x="89862" y="752221"/>
              <a:ext cx="1809276" cy="3639058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21970B20-5A53-8B17-7E86-F1756DC39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113" r="1"/>
            <a:stretch/>
          </p:blipFill>
          <p:spPr>
            <a:xfrm>
              <a:off x="1899138" y="752221"/>
              <a:ext cx="3575553" cy="36390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61DA03A-AA95-BD4C-4599-CB31C19F5C48}"/>
              </a:ext>
            </a:extLst>
          </p:cNvPr>
          <p:cNvSpPr txBox="1"/>
          <p:nvPr/>
        </p:nvSpPr>
        <p:spPr>
          <a:xfrm>
            <a:off x="4572000" y="1219933"/>
            <a:ext cx="3989811" cy="5232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5.30 - Nota Ponderada</a:t>
            </a:r>
          </a:p>
          <a:p>
            <a:pPr algn="ctr"/>
            <a:r>
              <a:rPr lang="en" sz="1800" dirty="0"/>
              <a:t>ENTRADAS</a:t>
            </a:r>
            <a:endParaRPr lang="pt-BR" sz="1800" dirty="0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9BD1CE3-42BB-3EBE-D3D2-BF41A2525601}"/>
              </a:ext>
            </a:extLst>
          </p:cNvPr>
          <p:cNvGrpSpPr/>
          <p:nvPr/>
        </p:nvGrpSpPr>
        <p:grpSpPr>
          <a:xfrm>
            <a:off x="482399" y="1740119"/>
            <a:ext cx="3970172" cy="2699342"/>
            <a:chOff x="80335" y="737930"/>
            <a:chExt cx="5394335" cy="3667638"/>
          </a:xfrm>
        </p:grpSpPr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A80E6F21-EBB3-EBDE-AB3F-A53413E4B8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9901"/>
            <a:stretch/>
          </p:blipFill>
          <p:spPr>
            <a:xfrm>
              <a:off x="80335" y="737931"/>
              <a:ext cx="1805615" cy="3667637"/>
            </a:xfrm>
            <a:prstGeom prst="rect">
              <a:avLst/>
            </a:prstGeom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6F775FCE-B86B-751B-5BFF-E30FE0DF4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9941" r="-1"/>
            <a:stretch/>
          </p:blipFill>
          <p:spPr>
            <a:xfrm>
              <a:off x="1875974" y="737930"/>
              <a:ext cx="3598696" cy="3667637"/>
            </a:xfrm>
            <a:prstGeom prst="rect">
              <a:avLst/>
            </a:prstGeom>
          </p:spPr>
        </p:pic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28E5E9A-2FD0-427D-84D7-5D78A3EC5F6A}"/>
              </a:ext>
            </a:extLst>
          </p:cNvPr>
          <p:cNvSpPr txBox="1"/>
          <p:nvPr/>
        </p:nvSpPr>
        <p:spPr>
          <a:xfrm>
            <a:off x="482399" y="1142818"/>
            <a:ext cx="3970171" cy="5232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5.27 - Nota Tradicional ENTRADAS PROPORCIONAL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254339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DE1946B-CEF0-297C-C35D-A90C914958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00" r="275"/>
          <a:stretch/>
        </p:blipFill>
        <p:spPr>
          <a:xfrm>
            <a:off x="656436" y="1193369"/>
            <a:ext cx="4060707" cy="3404181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A98E8D91-D9B7-E7E6-662B-A86A75DA5CF5}"/>
              </a:ext>
            </a:extLst>
          </p:cNvPr>
          <p:cNvSpPr txBox="1"/>
          <p:nvPr/>
        </p:nvSpPr>
        <p:spPr>
          <a:xfrm>
            <a:off x="656435" y="868182"/>
            <a:ext cx="3709781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5.41 – NCQ</a:t>
            </a:r>
            <a:endParaRPr lang="pt-BR" sz="1800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906380F-C8ED-A82B-6AD1-470417C939F6}"/>
              </a:ext>
            </a:extLst>
          </p:cNvPr>
          <p:cNvGrpSpPr/>
          <p:nvPr/>
        </p:nvGrpSpPr>
        <p:grpSpPr>
          <a:xfrm>
            <a:off x="4999070" y="1888141"/>
            <a:ext cx="3449221" cy="2172584"/>
            <a:chOff x="775844" y="1757362"/>
            <a:chExt cx="4303362" cy="2710587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DDF4BDC-C93D-FC0D-7C26-8A036AEF00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4062" r="79451"/>
            <a:stretch/>
          </p:blipFill>
          <p:spPr>
            <a:xfrm>
              <a:off x="775844" y="1757362"/>
              <a:ext cx="1474437" cy="2710587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8D298512-7FE6-E21B-6448-4A5A4BE18E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9874" t="14062" r="2"/>
            <a:stretch/>
          </p:blipFill>
          <p:spPr>
            <a:xfrm>
              <a:off x="2200275" y="1757362"/>
              <a:ext cx="2878931" cy="2710587"/>
            </a:xfrm>
            <a:prstGeom prst="rect">
              <a:avLst/>
            </a:prstGeom>
          </p:spPr>
        </p:pic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D6F7038-141C-CAAC-8B69-666280CE350D}"/>
              </a:ext>
            </a:extLst>
          </p:cNvPr>
          <p:cNvSpPr txBox="1"/>
          <p:nvPr/>
        </p:nvSpPr>
        <p:spPr>
          <a:xfrm>
            <a:off x="4572000" y="1468025"/>
            <a:ext cx="4303362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5.32 - Prioridade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0972232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711A305-0CAA-25B7-8EBE-D1FCD790796D}"/>
              </a:ext>
            </a:extLst>
          </p:cNvPr>
          <p:cNvGrpSpPr/>
          <p:nvPr/>
        </p:nvGrpSpPr>
        <p:grpSpPr>
          <a:xfrm>
            <a:off x="1086742" y="1205068"/>
            <a:ext cx="2466284" cy="3300196"/>
            <a:chOff x="649286" y="1297354"/>
            <a:chExt cx="2466284" cy="330019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920E7CE3-5B5D-71C9-C1A5-B03346A782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219" r="81802"/>
            <a:stretch/>
          </p:blipFill>
          <p:spPr>
            <a:xfrm>
              <a:off x="649286" y="1297354"/>
              <a:ext cx="688351" cy="330019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5F91E0E9-2DA2-F92C-5975-706E00FB2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261" t="7219" r="12"/>
            <a:stretch/>
          </p:blipFill>
          <p:spPr>
            <a:xfrm>
              <a:off x="1348087" y="1297354"/>
              <a:ext cx="1767483" cy="33001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CD29E07-50AD-FFC5-BEF1-BDD8645A28B2}"/>
              </a:ext>
            </a:extLst>
          </p:cNvPr>
          <p:cNvSpPr txBox="1"/>
          <p:nvPr/>
        </p:nvSpPr>
        <p:spPr>
          <a:xfrm>
            <a:off x="1086741" y="868181"/>
            <a:ext cx="2466285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5.35 - Dúvida</a:t>
            </a:r>
            <a:endParaRPr lang="pt-BR" sz="1800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D54D408-6ECF-AF65-71D5-F36CE4A1C017}"/>
              </a:ext>
            </a:extLst>
          </p:cNvPr>
          <p:cNvGrpSpPr/>
          <p:nvPr/>
        </p:nvGrpSpPr>
        <p:grpSpPr>
          <a:xfrm>
            <a:off x="4250646" y="1360051"/>
            <a:ext cx="3335776" cy="2722283"/>
            <a:chOff x="4285752" y="1503201"/>
            <a:chExt cx="3432693" cy="2602669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56221902-B080-DAB2-EFA4-7ECF7AA03AE0}"/>
                </a:ext>
              </a:extLst>
            </p:cNvPr>
            <p:cNvGrpSpPr/>
            <p:nvPr/>
          </p:nvGrpSpPr>
          <p:grpSpPr>
            <a:xfrm>
              <a:off x="4285752" y="1908312"/>
              <a:ext cx="3432693" cy="2197558"/>
              <a:chOff x="3339548" y="1900361"/>
              <a:chExt cx="3432693" cy="2197558"/>
            </a:xfrm>
          </p:grpSpPr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8C6E3A36-9442-880B-B460-037F40EE03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87" t="15190" r="78995"/>
              <a:stretch/>
            </p:blipFill>
            <p:spPr>
              <a:xfrm>
                <a:off x="3339548" y="1900361"/>
                <a:ext cx="1168842" cy="2197558"/>
              </a:xfrm>
              <a:prstGeom prst="rect">
                <a:avLst/>
              </a:prstGeom>
            </p:spPr>
          </p:pic>
          <p:pic>
            <p:nvPicPr>
              <p:cNvPr id="16" name="Imagem 15">
                <a:extLst>
                  <a:ext uri="{FF2B5EF4-FFF2-40B4-BE49-F238E27FC236}">
                    <a16:creationId xmlns:a16="http://schemas.microsoft.com/office/drawing/2014/main" id="{FFAFA50A-A4B8-0587-978C-4F1A5EB429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9892" t="15190" r="1086"/>
              <a:stretch/>
            </p:blipFill>
            <p:spPr>
              <a:xfrm>
                <a:off x="4482265" y="1900361"/>
                <a:ext cx="2289976" cy="2197557"/>
              </a:xfrm>
              <a:prstGeom prst="rect">
                <a:avLst/>
              </a:prstGeom>
            </p:spPr>
          </p:pic>
        </p:grp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D9DC21BC-1B50-F8F4-D9C6-A11F0758AD96}"/>
                </a:ext>
              </a:extLst>
            </p:cNvPr>
            <p:cNvSpPr txBox="1"/>
            <p:nvPr/>
          </p:nvSpPr>
          <p:spPr>
            <a:xfrm>
              <a:off x="4285752" y="1503201"/>
              <a:ext cx="3401406" cy="306166"/>
            </a:xfrm>
            <a:prstGeom prst="rect">
              <a:avLst/>
            </a:prstGeom>
            <a:noFill/>
            <a:ln>
              <a:noFill/>
            </a:ln>
            <a:effectLst>
              <a:outerShdw blurRad="42863" dist="9525" dir="5400000" algn="bl" rotWithShape="0">
                <a:srgbClr val="040F20">
                  <a:alpha val="40000"/>
                </a:srgbClr>
              </a:outerShdw>
            </a:effectLst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1pPr>
              <a:lvl2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2pPr>
              <a:lvl3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3pPr>
              <a:lvl4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4pPr>
              <a:lvl5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5pPr>
              <a:lvl6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6pPr>
              <a:lvl7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7pPr>
              <a:lvl8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8pPr>
              <a:lvl9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9pPr>
            </a:lstStyle>
            <a:p>
              <a:pPr algn="ctr"/>
              <a:r>
                <a:rPr lang="pt-BR" sz="1800" dirty="0"/>
                <a:t>Tabela</a:t>
              </a:r>
              <a:r>
                <a:rPr lang="en" sz="1800" dirty="0"/>
                <a:t> 5.38 - Assertividade</a:t>
              </a:r>
              <a:endParaRPr lang="pt-BR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90805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7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000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</a:t>
            </a:r>
            <a:endParaRPr/>
          </a:p>
        </p:txBody>
      </p:sp>
      <p:sp>
        <p:nvSpPr>
          <p:cNvPr id="581" name="Google Shape;581;p47"/>
          <p:cNvSpPr txBox="1">
            <a:spLocks noGrp="1"/>
          </p:cNvSpPr>
          <p:nvPr>
            <p:ph type="subTitle" idx="1"/>
          </p:nvPr>
        </p:nvSpPr>
        <p:spPr>
          <a:xfrm>
            <a:off x="787199" y="2860550"/>
            <a:ext cx="6469943" cy="5212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considerações, limitações e trabalhos futuros</a:t>
            </a:r>
            <a:endParaRPr dirty="0"/>
          </a:p>
        </p:txBody>
      </p:sp>
      <p:grpSp>
        <p:nvGrpSpPr>
          <p:cNvPr id="582" name="Google Shape;582;p47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583" name="Google Shape;583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588;p47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Considerações Finais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79249" y="1113183"/>
            <a:ext cx="7603200" cy="348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SzPts val="1800"/>
              <a:buNone/>
            </a:pPr>
            <a:r>
              <a:rPr lang="pt-BR" sz="2000" dirty="0"/>
              <a:t>Principais contribuições deste trabalho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referencial para objetos tangíveis de aprendizagem;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de processos para criação e integração de objetos tangíveis a plataformas educacionais;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de comunicação entre as entidades física e digital;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Métricas para acompanhamento da aprendizagem através de objetos tangíveis; e, 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de processos para aplicação das métricas proposta.</a:t>
            </a:r>
            <a:endParaRPr lang="en" sz="2000" dirty="0"/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6493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Considerações Finais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56964" y="971600"/>
            <a:ext cx="7603200" cy="368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42900">
              <a:buSzPts val="1800"/>
              <a:buFont typeface="Wingdings" panose="05000000000000000000" pitchFamily="2" charset="2"/>
              <a:buChar char="§"/>
            </a:pPr>
            <a:r>
              <a:rPr lang="en" sz="1900" dirty="0"/>
              <a:t>Estudo de caso com objetos tangíveis baseados em teorias construtivistas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" sz="1900" dirty="0"/>
              <a:t>Houve ganho no aprendizado com o objeto tangível</a:t>
            </a:r>
          </a:p>
          <a:p>
            <a:pPr indent="-342900">
              <a:buSzPts val="1800"/>
              <a:buFont typeface="Wingdings" panose="05000000000000000000" pitchFamily="2" charset="2"/>
              <a:buChar char="§"/>
            </a:pPr>
            <a:r>
              <a:rPr lang="en" sz="1900" dirty="0"/>
              <a:t>Na comparação com o ensino tradicional:</a:t>
            </a:r>
          </a:p>
          <a:p>
            <a:pPr lvl="1" indent="-342900">
              <a:buSzPts val="1800"/>
              <a:buFont typeface="Wingdings" panose="05000000000000000000" pitchFamily="2" charset="2"/>
              <a:buChar char="§"/>
            </a:pPr>
            <a:r>
              <a:rPr lang="en" sz="1900" dirty="0"/>
              <a:t>Existência de indícios apontando para uma maior eficiência do método com objetos tangíveis</a:t>
            </a:r>
          </a:p>
          <a:p>
            <a:pPr lvl="1" indent="-342900">
              <a:buSzPts val="1800"/>
              <a:buFont typeface="Wingdings" panose="05000000000000000000" pitchFamily="2" charset="2"/>
              <a:buChar char="§"/>
            </a:pPr>
            <a:r>
              <a:rPr lang="en" sz="1900" dirty="0"/>
              <a:t>Maior interesse e engajamento dos estudantes na atividade com objeto tangível do que na aula tradicional</a:t>
            </a:r>
          </a:p>
          <a:p>
            <a:pPr indent="-342900">
              <a:buSzPts val="1800"/>
              <a:buFont typeface="Wingdings" panose="05000000000000000000" pitchFamily="2" charset="2"/>
              <a:buChar char="§"/>
            </a:pPr>
            <a:r>
              <a:rPr lang="en" sz="1900" dirty="0"/>
              <a:t>O estudo com o objeto tangível implementado obteve alto percentual de aceitação</a:t>
            </a:r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Limitações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79249" y="1335819"/>
            <a:ext cx="7603200" cy="291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P</a:t>
            </a:r>
            <a:r>
              <a:rPr lang="pt-BR" sz="2000" dirty="0"/>
              <a:t>a</a:t>
            </a:r>
            <a:r>
              <a:rPr lang="en" sz="2000" dirty="0"/>
              <a:t>dronização x Instrumentação de objetos com sensores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N</a:t>
            </a:r>
            <a:r>
              <a:rPr lang="pt-BR" sz="2000" dirty="0"/>
              <a:t>e</a:t>
            </a:r>
            <a:r>
              <a:rPr lang="en" sz="2000" dirty="0"/>
              <a:t>cessidadade de mais experimentos para uma validação mais consistente do método proposto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Possibilidade de aumento das desigualdades educacionais a partir do uso de tecnologia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Possibilidade de maior custo para o professor com relação a preparação das aulas</a:t>
            </a:r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6987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Futuros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697492" y="1148266"/>
            <a:ext cx="7603200" cy="319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Novos experimentos para depuração do método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Instrumentar novos objetos com outros sensores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Como efetivamente usar tais informações para avaliar a experiência de aprendizado e das condições do ambiente de ensino?</a:t>
            </a:r>
          </a:p>
          <a:p>
            <a:pPr marL="1028700" lvl="1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Novas </a:t>
            </a:r>
            <a:r>
              <a:rPr lang="pt-BR" sz="2000" i="1" dirty="0" err="1"/>
              <a:t>features</a:t>
            </a:r>
            <a:r>
              <a:rPr lang="pt-BR" sz="2000" i="1" dirty="0"/>
              <a:t> </a:t>
            </a:r>
            <a:r>
              <a:rPr lang="pt-BR" sz="2000" dirty="0"/>
              <a:t>para algoritmos de IA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Recomendação x ausência de repositório com OTA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Automatização das análises a partir das métricas</a:t>
            </a:r>
            <a:endParaRPr lang="en" sz="2000" dirty="0"/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425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ctrTitle" idx="4294967295"/>
          </p:nvPr>
        </p:nvSpPr>
        <p:spPr>
          <a:xfrm>
            <a:off x="701450" y="535900"/>
            <a:ext cx="5463300" cy="90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Objetivo Geral</a:t>
            </a:r>
            <a:endParaRPr sz="6000"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4294967295"/>
          </p:nvPr>
        </p:nvSpPr>
        <p:spPr>
          <a:xfrm>
            <a:off x="701450" y="1758975"/>
            <a:ext cx="6366600" cy="261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Propor uma plataforma de educação apoiada por tecnologia que integre manipulativos tangíveis 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métricas de avaliação da aprendizagem e, analisar como manipulativos tangíveis criados através do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modelo proposto podem auxiliar no processo e acompanhamento do ensino-aprendizagem.</a:t>
            </a:r>
          </a:p>
        </p:txBody>
      </p:sp>
      <p:sp>
        <p:nvSpPr>
          <p:cNvPr id="156" name="Google Shape;156;p1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57" name="Google Shape;157;p18"/>
          <p:cNvGrpSpPr/>
          <p:nvPr/>
        </p:nvGrpSpPr>
        <p:grpSpPr>
          <a:xfrm>
            <a:off x="8309413" y="339356"/>
            <a:ext cx="499206" cy="531902"/>
            <a:chOff x="5970800" y="1619250"/>
            <a:chExt cx="428650" cy="456725"/>
          </a:xfrm>
        </p:grpSpPr>
        <p:sp>
          <p:nvSpPr>
            <p:cNvPr id="158" name="Google Shape;158;p1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8"/>
          <p:cNvSpPr/>
          <p:nvPr/>
        </p:nvSpPr>
        <p:spPr>
          <a:xfrm>
            <a:off x="7968176" y="4111989"/>
            <a:ext cx="164388" cy="180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8"/>
          <p:cNvGrpSpPr/>
          <p:nvPr/>
        </p:nvGrpSpPr>
        <p:grpSpPr>
          <a:xfrm>
            <a:off x="7764248" y="3100171"/>
            <a:ext cx="704184" cy="808595"/>
            <a:chOff x="6654650" y="3665275"/>
            <a:chExt cx="409100" cy="409125"/>
          </a:xfrm>
        </p:grpSpPr>
        <p:sp>
          <p:nvSpPr>
            <p:cNvPr id="165" name="Google Shape;165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 rot="1201690">
            <a:off x="7082204" y="3738911"/>
            <a:ext cx="471929" cy="528214"/>
            <a:chOff x="570875" y="4322250"/>
            <a:chExt cx="443300" cy="443325"/>
          </a:xfrm>
        </p:grpSpPr>
        <p:sp>
          <p:nvSpPr>
            <p:cNvPr id="168" name="Google Shape;168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18"/>
          <p:cNvSpPr/>
          <p:nvPr/>
        </p:nvSpPr>
        <p:spPr>
          <a:xfrm rot="2703023">
            <a:off x="7130143" y="3263650"/>
            <a:ext cx="243563" cy="23693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/>
          <p:nvPr/>
        </p:nvSpPr>
        <p:spPr>
          <a:xfrm rot="-1808590">
            <a:off x="7469093" y="3416677"/>
            <a:ext cx="169561" cy="17566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/>
          <p:cNvSpPr/>
          <p:nvPr/>
        </p:nvSpPr>
        <p:spPr>
          <a:xfrm rot="3159182">
            <a:off x="8462868" y="3561935"/>
            <a:ext cx="133681" cy="1253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 rot="-1807690">
            <a:off x="7954265" y="2654903"/>
            <a:ext cx="114424" cy="1185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0"/>
          <p:cNvSpPr txBox="1">
            <a:spLocks noGrp="1"/>
          </p:cNvSpPr>
          <p:nvPr>
            <p:ph type="ctrTitle"/>
          </p:nvPr>
        </p:nvSpPr>
        <p:spPr>
          <a:xfrm>
            <a:off x="1015800" y="1494625"/>
            <a:ext cx="6000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Obrigado!!!</a:t>
            </a:r>
            <a:endParaRPr/>
          </a:p>
        </p:txBody>
      </p:sp>
      <p:sp>
        <p:nvSpPr>
          <p:cNvPr id="614" name="Google Shape;614;p50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615" name="Google Shape;615;p50"/>
          <p:cNvSpPr/>
          <p:nvPr/>
        </p:nvSpPr>
        <p:spPr>
          <a:xfrm>
            <a:off x="7942473" y="494823"/>
            <a:ext cx="570890" cy="598909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D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50"/>
          <p:cNvSpPr txBox="1"/>
          <p:nvPr/>
        </p:nvSpPr>
        <p:spPr>
          <a:xfrm>
            <a:off x="3679950" y="2880825"/>
            <a:ext cx="672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😉</a:t>
            </a:r>
            <a:endParaRPr sz="3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Objetivos Específicos</a:t>
            </a:r>
            <a:endParaRPr sz="3600" dirty="0"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652984" y="1467879"/>
            <a:ext cx="7358902" cy="29608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pt-BR" sz="1900" dirty="0"/>
              <a:t>Registrar as interações dos estudantes com o ambiente tangível com o intuito de gerar métricas de aprendizagem;</a:t>
            </a:r>
          </a:p>
          <a:p>
            <a:pPr indent="-368300">
              <a:buSzPts val="2200"/>
            </a:pPr>
            <a:r>
              <a:rPr lang="pt-BR" sz="1900" dirty="0"/>
              <a:t>Avaliar experimentalmente os objetos tangíveis de aprendizagem verificando se efetivamente colaboram para o aprendizado, o grau de aceitação dos estudantes e o quanto são úteis no acompanhamento e na avaliação dos estudantes.</a:t>
            </a:r>
          </a:p>
          <a:p>
            <a:pPr indent="-368300">
              <a:buSzPts val="2200"/>
            </a:pPr>
            <a:r>
              <a:rPr lang="pt-BR" sz="1900" dirty="0"/>
              <a:t>Comparar um objeto tangível de aprendizagem com o modelo tradicional de ensino.</a:t>
            </a:r>
          </a:p>
        </p:txBody>
      </p:sp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84" name="Google Shape;184;p1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7449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Relacionados</a:t>
            </a:r>
            <a:endParaRPr dirty="0"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ciberfísicos, ferramentas de autoria e avaliação da aprendizagem</a:t>
            </a:r>
            <a:endParaRPr dirty="0"/>
          </a:p>
        </p:txBody>
      </p:sp>
      <p:grpSp>
        <p:nvGrpSpPr>
          <p:cNvPr id="205" name="Google Shape;205;p21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206" name="Google Shape;206;p21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1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>
            <a:spLocks noGrp="1"/>
          </p:cNvSpPr>
          <p:nvPr>
            <p:ph type="title"/>
          </p:nvPr>
        </p:nvSpPr>
        <p:spPr>
          <a:xfrm>
            <a:off x="656571" y="548975"/>
            <a:ext cx="7165799" cy="4831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Relacionados – Ciberfísicos</a:t>
            </a:r>
            <a:endParaRPr dirty="0"/>
          </a:p>
        </p:txBody>
      </p:sp>
      <p:sp>
        <p:nvSpPr>
          <p:cNvPr id="217" name="Google Shape;217;p2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19" name="Google Shape;219;p22"/>
          <p:cNvSpPr/>
          <p:nvPr/>
        </p:nvSpPr>
        <p:spPr>
          <a:xfrm flipH="1">
            <a:off x="3917330" y="1133842"/>
            <a:ext cx="3695412" cy="1302744"/>
          </a:xfrm>
          <a:prstGeom prst="round2DiagRect">
            <a:avLst>
              <a:gd name="adj1" fmla="val 0"/>
              <a:gd name="adj2" fmla="val 177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Habilidades Espaciais (2018)</a:t>
            </a:r>
            <a:br>
              <a:rPr lang="pt-BR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pt-BR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</a:t>
            </a:r>
            <a:r>
              <a:rPr lang="pt-BR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 Redução da desigualdade de gêneros</a:t>
            </a:r>
          </a:p>
          <a:p>
            <a:br>
              <a:rPr lang="pt-BR" sz="9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pt-BR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Plataforma </a:t>
            </a:r>
            <a:r>
              <a:rPr lang="pt-BR" sz="14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Toogle</a:t>
            </a:r>
            <a:r>
              <a:rPr lang="pt-BR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(2014)</a:t>
            </a:r>
          </a:p>
          <a:p>
            <a:r>
              <a:rPr lang="pt-BR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- Modelo Conceitual de AFVA 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0" name="Google Shape;230;p22"/>
          <p:cNvSpPr/>
          <p:nvPr/>
        </p:nvSpPr>
        <p:spPr>
          <a:xfrm>
            <a:off x="1086949" y="1133842"/>
            <a:ext cx="2830383" cy="1302744"/>
          </a:xfrm>
          <a:prstGeom prst="round2DiagRect">
            <a:avLst>
              <a:gd name="adj1" fmla="val 0"/>
              <a:gd name="adj2" fmla="val 1776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Manipulativos Físicos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Mani</a:t>
            </a:r>
            <a:r>
              <a:rPr lang="en" sz="14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pulativos Virtuais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Manipulativos Físico-Virtuais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36" name="Google Shape;236;p22"/>
          <p:cNvGrpSpPr/>
          <p:nvPr/>
        </p:nvGrpSpPr>
        <p:grpSpPr>
          <a:xfrm>
            <a:off x="8123081" y="344340"/>
            <a:ext cx="280258" cy="351669"/>
            <a:chOff x="611175" y="2326900"/>
            <a:chExt cx="362700" cy="389575"/>
          </a:xfrm>
        </p:grpSpPr>
        <p:sp>
          <p:nvSpPr>
            <p:cNvPr id="237" name="Google Shape;237;p22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2"/>
          <p:cNvGrpSpPr/>
          <p:nvPr/>
        </p:nvGrpSpPr>
        <p:grpSpPr>
          <a:xfrm>
            <a:off x="8446581" y="486282"/>
            <a:ext cx="357644" cy="402379"/>
            <a:chOff x="2583325" y="2972875"/>
            <a:chExt cx="462850" cy="445750"/>
          </a:xfrm>
        </p:grpSpPr>
        <p:sp>
          <p:nvSpPr>
            <p:cNvPr id="242" name="Google Shape;242;p22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2"/>
          <p:cNvSpPr txBox="1">
            <a:spLocks noGrp="1"/>
          </p:cNvSpPr>
          <p:nvPr>
            <p:ph type="body" idx="4294967295"/>
          </p:nvPr>
        </p:nvSpPr>
        <p:spPr>
          <a:xfrm>
            <a:off x="572973" y="2706915"/>
            <a:ext cx="7755355" cy="1891788"/>
          </a:xfrm>
          <a:prstGeom prst="rect">
            <a:avLst/>
          </a:prstGeom>
        </p:spPr>
        <p:txBody>
          <a:bodyPr spcFirstLastPara="1" wrap="square" lIns="0" tIns="0" rIns="0" bIns="0" numCol="2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en" sz="1600" dirty="0"/>
              <a:t>Alguns não apresentam estratégias de avaliação da aprendizagem.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en" sz="1600" dirty="0"/>
              <a:t>Não há coleta de dados de interação.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en" sz="1600" dirty="0"/>
              <a:t>A maioria dos trabalhos propõe OAs ou físico ou virtuais com um ambiente de utilização especializado.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endParaRPr lang="pt-BR"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pt-BR" sz="1600" dirty="0"/>
              <a:t>Não propõem estratégias ou ferramentas para gerência educacional ou avaliação da aprendizagem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pt-BR" sz="1600" dirty="0"/>
              <a:t>Não definem metadados de OA</a:t>
            </a:r>
            <a:endParaRPr sz="1600" dirty="0"/>
          </a:p>
        </p:txBody>
      </p:sp>
      <p:grpSp>
        <p:nvGrpSpPr>
          <p:cNvPr id="226" name="Google Shape;226;p22"/>
          <p:cNvGrpSpPr/>
          <p:nvPr/>
        </p:nvGrpSpPr>
        <p:grpSpPr>
          <a:xfrm>
            <a:off x="3785951" y="1688938"/>
            <a:ext cx="261571" cy="260379"/>
            <a:chOff x="4858109" y="2631368"/>
            <a:chExt cx="316442" cy="315000"/>
          </a:xfrm>
        </p:grpSpPr>
        <p:sp>
          <p:nvSpPr>
            <p:cNvPr id="227" name="Google Shape;227;p22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653824" y="495564"/>
            <a:ext cx="6718200" cy="50592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Relacionados </a:t>
            </a:r>
            <a:endParaRPr lang="pt-BR" dirty="0"/>
          </a:p>
        </p:txBody>
      </p:sp>
      <p:sp>
        <p:nvSpPr>
          <p:cNvPr id="269" name="Google Shape;269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270" name="Google Shape;270;p24"/>
          <p:cNvGrpSpPr/>
          <p:nvPr/>
        </p:nvGrpSpPr>
        <p:grpSpPr>
          <a:xfrm>
            <a:off x="8372092" y="339233"/>
            <a:ext cx="367660" cy="504569"/>
            <a:chOff x="584925" y="238125"/>
            <a:chExt cx="415200" cy="525100"/>
          </a:xfrm>
        </p:grpSpPr>
        <p:sp>
          <p:nvSpPr>
            <p:cNvPr id="271" name="Google Shape;271;p24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4"/>
          <p:cNvSpPr txBox="1">
            <a:spLocks noGrp="1"/>
          </p:cNvSpPr>
          <p:nvPr>
            <p:ph type="body" idx="4294967295"/>
          </p:nvPr>
        </p:nvSpPr>
        <p:spPr>
          <a:xfrm>
            <a:off x="653824" y="1115386"/>
            <a:ext cx="7111320" cy="34169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pt-BR" sz="1800" b="1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Ferramentas de Autoria</a:t>
            </a:r>
            <a:endParaRPr lang="en" sz="1600" b="1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" sz="1600" dirty="0"/>
              <a:t>Passos et al., 2010;  </a:t>
            </a:r>
            <a:r>
              <a:rPr lang="pt-BR" sz="1600" dirty="0"/>
              <a:t>Orlandi e </a:t>
            </a:r>
            <a:r>
              <a:rPr lang="pt-BR" sz="1600" dirty="0" err="1"/>
              <a:t>Isotani</a:t>
            </a:r>
            <a:r>
              <a:rPr lang="pt-BR" sz="1600" dirty="0"/>
              <a:t>, 2012; Guterres e Moraes, 2014</a:t>
            </a:r>
          </a:p>
          <a:p>
            <a:pPr marL="285750" indent="-285750"/>
            <a:r>
              <a:rPr lang="en" sz="1600" dirty="0"/>
              <a:t>Objetos de Aprendizagem Digitais Tradicionais</a:t>
            </a:r>
          </a:p>
          <a:p>
            <a:pPr marL="285750" indent="-285750"/>
            <a:endParaRPr lang="en" sz="1600" dirty="0"/>
          </a:p>
          <a:p>
            <a:pPr marL="0" indent="0">
              <a:buNone/>
            </a:pPr>
            <a:r>
              <a:rPr lang="en" sz="1800" b="1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Métricas e Avaliação da Aprendizagem</a:t>
            </a:r>
          </a:p>
          <a:p>
            <a:pPr marL="285750" indent="-285750"/>
            <a:r>
              <a:rPr lang="pt-BR" sz="16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Nenhum dos trabalhos considera a avaliação da aprendizagem com o uso de Objetos Tangíveis</a:t>
            </a:r>
          </a:p>
          <a:p>
            <a:pPr marL="285750" indent="-285750"/>
            <a:r>
              <a:rPr lang="pt-BR" sz="1600" dirty="0" err="1"/>
              <a:t>Biswas</a:t>
            </a:r>
            <a:r>
              <a:rPr lang="pt-BR" sz="1600" dirty="0"/>
              <a:t> e </a:t>
            </a:r>
            <a:r>
              <a:rPr lang="pt-BR" sz="1600" dirty="0" err="1"/>
              <a:t>Ghosh</a:t>
            </a:r>
            <a:r>
              <a:rPr lang="pt-BR" sz="1600" dirty="0"/>
              <a:t> (2007): Nível de Compreensão, Taxa de Aprendizagem, Nível de dificuldade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40F20"/>
    </a:dk1>
    <a:lt1>
      <a:srgbClr val="FFFFFF"/>
    </a:lt1>
    <a:dk2>
      <a:srgbClr val="717881"/>
    </a:dk2>
    <a:lt2>
      <a:srgbClr val="F3F3F3"/>
    </a:lt2>
    <a:accent1>
      <a:srgbClr val="FFDE00"/>
    </a:accent1>
    <a:accent2>
      <a:srgbClr val="FFA700"/>
    </a:accent2>
    <a:accent3>
      <a:srgbClr val="E97100"/>
    </a:accent3>
    <a:accent4>
      <a:srgbClr val="91AACF"/>
    </a:accent4>
    <a:accent5>
      <a:srgbClr val="466799"/>
    </a:accent5>
    <a:accent6>
      <a:srgbClr val="040F20"/>
    </a:accent6>
    <a:hlink>
      <a:srgbClr val="FFFFF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40F20"/>
    </a:dk1>
    <a:lt1>
      <a:srgbClr val="FFFFFF"/>
    </a:lt1>
    <a:dk2>
      <a:srgbClr val="717881"/>
    </a:dk2>
    <a:lt2>
      <a:srgbClr val="F3F3F3"/>
    </a:lt2>
    <a:accent1>
      <a:srgbClr val="FFDE00"/>
    </a:accent1>
    <a:accent2>
      <a:srgbClr val="FFA700"/>
    </a:accent2>
    <a:accent3>
      <a:srgbClr val="E97100"/>
    </a:accent3>
    <a:accent4>
      <a:srgbClr val="91AACF"/>
    </a:accent4>
    <a:accent5>
      <a:srgbClr val="466799"/>
    </a:accent5>
    <a:accent6>
      <a:srgbClr val="040F20"/>
    </a:accent6>
    <a:hlink>
      <a:srgbClr val="FFFFF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1276</TotalTime>
  <Words>1944</Words>
  <Application>Microsoft Office PowerPoint</Application>
  <PresentationFormat>Apresentação na tela (16:9)</PresentationFormat>
  <Paragraphs>357</Paragraphs>
  <Slides>50</Slides>
  <Notes>50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7" baseType="lpstr">
      <vt:lpstr>Merriweather</vt:lpstr>
      <vt:lpstr>IBM Plex Serif SemiBold</vt:lpstr>
      <vt:lpstr>IBM Plex Serif</vt:lpstr>
      <vt:lpstr>Arial</vt:lpstr>
      <vt:lpstr>Wingdings</vt:lpstr>
      <vt:lpstr>IBM Plex Sans</vt:lpstr>
      <vt:lpstr>Bullen template</vt:lpstr>
      <vt:lpstr>Um Método baseado em Objetos Tangíveis para Acompanhamento da Aprendizagem</vt:lpstr>
      <vt:lpstr>Roteiro da Apresentação</vt:lpstr>
      <vt:lpstr>1. Introdução</vt:lpstr>
      <vt:lpstr>Nosso modo de “pensar” e “enxergar” o mundo é afetado pela tecnologia</vt:lpstr>
      <vt:lpstr>Objetivo Geral</vt:lpstr>
      <vt:lpstr>Objetivos Específicos</vt:lpstr>
      <vt:lpstr>2.  Trabalhos Relacionados</vt:lpstr>
      <vt:lpstr>Trabalhos Relacionados – Ciberfísicos</vt:lpstr>
      <vt:lpstr>Trabalhos Relacionados </vt:lpstr>
      <vt:lpstr>3.  Método Proposto</vt:lpstr>
      <vt:lpstr>Método Proposto</vt:lpstr>
      <vt:lpstr>Método Proposto - Compositor</vt:lpstr>
      <vt:lpstr>Método Proposto – Objeto Tangível</vt:lpstr>
      <vt:lpstr>Modelo BPMN – Criação de Objeto Tangível</vt:lpstr>
      <vt:lpstr>Modelo BPMN Subprocesso “Definir Serviços”</vt:lpstr>
      <vt:lpstr>Ferramentas - Compositor</vt:lpstr>
      <vt:lpstr>Método Proposto - Servidor</vt:lpstr>
      <vt:lpstr>Método Proposto – Player Tangível</vt:lpstr>
      <vt:lpstr>Ferramentas – Player Tangível</vt:lpstr>
      <vt:lpstr>Método Proposto Mensagens Websocket</vt:lpstr>
      <vt:lpstr>Método Proposto - Analíticos</vt:lpstr>
      <vt:lpstr>Método Proposto – Métricas em OTAs</vt:lpstr>
      <vt:lpstr>Ferramentas – Analíticos</vt:lpstr>
      <vt:lpstr>4.  Resultados</vt:lpstr>
      <vt:lpstr>Apresentação do PowerPoint</vt:lpstr>
      <vt:lpstr>Estudo de Caso – Fase 1</vt:lpstr>
      <vt:lpstr>Estudo de Caso – Fase 1 Questões de Pesquisa</vt:lpstr>
      <vt:lpstr>Estudo de Caso – Fase 1 Sobre o impacto do uso de OTA na aprendizagem</vt:lpstr>
      <vt:lpstr>Estudo de Caso – Fase 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Estudo de Caso – Fase 3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5.  Considerações</vt:lpstr>
      <vt:lpstr>Considerações Finais</vt:lpstr>
      <vt:lpstr>Considerações Finais</vt:lpstr>
      <vt:lpstr>Limitações</vt:lpstr>
      <vt:lpstr>Trabalhos Futuros</vt:lpstr>
      <vt:lpstr>Obrigado!!!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 Método baseado em Objetos Tangíveis para Acompanhamento da Aprendizagem</dc:title>
  <cp:lastModifiedBy>Gabriel Leitão</cp:lastModifiedBy>
  <cp:revision>4</cp:revision>
  <dcterms:modified xsi:type="dcterms:W3CDTF">2023-01-24T11:57:46Z</dcterms:modified>
</cp:coreProperties>
</file>